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9" r:id="rId3"/>
    <p:sldId id="294" r:id="rId4"/>
    <p:sldId id="295" r:id="rId5"/>
    <p:sldId id="293" r:id="rId6"/>
    <p:sldId id="292" r:id="rId7"/>
    <p:sldId id="290" r:id="rId8"/>
    <p:sldId id="298" r:id="rId9"/>
    <p:sldId id="281" r:id="rId10"/>
    <p:sldId id="288" r:id="rId11"/>
    <p:sldId id="289" r:id="rId12"/>
    <p:sldId id="302" r:id="rId13"/>
    <p:sldId id="300" r:id="rId14"/>
    <p:sldId id="303" r:id="rId15"/>
    <p:sldId id="304" r:id="rId16"/>
    <p:sldId id="283" r:id="rId17"/>
    <p:sldId id="275" r:id="rId18"/>
  </p:sldIdLst>
  <p:sldSz cx="12192000" cy="6858000"/>
  <p:notesSz cx="9929813" cy="679767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5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handoutMaster" Target="handoutMasters/handout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F0675B-E929-4A37-BABD-C259F8840F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4B78841-A3C8-4302-A3FC-44941DEBECB8}">
      <dgm:prSet custT="1"/>
      <dgm:spPr/>
      <dgm:t>
        <a:bodyPr/>
        <a:lstStyle/>
        <a:p>
          <a: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r>
            <a:rPr lang="uk-UA" sz="24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При цьому враховується історично сформована університетська автономія, яка полягає, в тому числі, у праві закладів освіти самостійно вирішувати всі питання, пов’язані із порушенням академічної доброчесності здобувачами освіти або викладачами. </a:t>
          </a:r>
          <a:b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endParaRPr lang="uk-UA" sz="1800" dirty="0"/>
        </a:p>
      </dgm:t>
    </dgm:pt>
    <dgm:pt modelId="{D0371E05-A3A7-4FB6-997E-49883B037B25}" type="parTrans" cxnId="{622D7DFD-C8A4-4279-B5C6-BAB6E9CB504C}">
      <dgm:prSet/>
      <dgm:spPr/>
      <dgm:t>
        <a:bodyPr/>
        <a:lstStyle/>
        <a:p>
          <a:endParaRPr lang="uk-UA"/>
        </a:p>
      </dgm:t>
    </dgm:pt>
    <dgm:pt modelId="{10D02BE1-508E-4E62-BA55-1D83A4E4BF15}" type="sibTrans" cxnId="{622D7DFD-C8A4-4279-B5C6-BAB6E9CB504C}">
      <dgm:prSet/>
      <dgm:spPr/>
      <dgm:t>
        <a:bodyPr/>
        <a:lstStyle/>
        <a:p>
          <a:endParaRPr lang="uk-UA"/>
        </a:p>
      </dgm:t>
    </dgm:pt>
    <dgm:pt modelId="{13C17A9A-5861-458B-A8F6-7392381DFD16}" type="pres">
      <dgm:prSet presAssocID="{E6F0675B-E929-4A37-BABD-C259F8840FF1}" presName="linear" presStyleCnt="0">
        <dgm:presLayoutVars>
          <dgm:animLvl val="lvl"/>
          <dgm:resizeHandles val="exact"/>
        </dgm:presLayoutVars>
      </dgm:prSet>
      <dgm:spPr/>
    </dgm:pt>
    <dgm:pt modelId="{7BC46ED0-16FC-4762-B349-6C8262CD28E1}" type="pres">
      <dgm:prSet presAssocID="{D4B78841-A3C8-4302-A3FC-44941DEBECB8}" presName="parentText" presStyleLbl="node1" presStyleIdx="0" presStyleCnt="1" custScaleX="101546" custScaleY="745361" custLinFactNeighborY="-501">
        <dgm:presLayoutVars>
          <dgm:chMax val="0"/>
          <dgm:bulletEnabled val="1"/>
        </dgm:presLayoutVars>
      </dgm:prSet>
      <dgm:spPr/>
    </dgm:pt>
  </dgm:ptLst>
  <dgm:cxnLst>
    <dgm:cxn modelId="{22A7BDAE-146F-41FC-A114-1110417BBC46}" type="presOf" srcId="{E6F0675B-E929-4A37-BABD-C259F8840FF1}" destId="{13C17A9A-5861-458B-A8F6-7392381DFD16}" srcOrd="0" destOrd="0" presId="urn:microsoft.com/office/officeart/2005/8/layout/vList2"/>
    <dgm:cxn modelId="{B3BAB8D0-C09A-445B-8A1C-A610AFA13784}" type="presOf" srcId="{D4B78841-A3C8-4302-A3FC-44941DEBECB8}" destId="{7BC46ED0-16FC-4762-B349-6C8262CD28E1}" srcOrd="0" destOrd="0" presId="urn:microsoft.com/office/officeart/2005/8/layout/vList2"/>
    <dgm:cxn modelId="{622D7DFD-C8A4-4279-B5C6-BAB6E9CB504C}" srcId="{E6F0675B-E929-4A37-BABD-C259F8840FF1}" destId="{D4B78841-A3C8-4302-A3FC-44941DEBECB8}" srcOrd="0" destOrd="0" parTransId="{D0371E05-A3A7-4FB6-997E-49883B037B25}" sibTransId="{10D02BE1-508E-4E62-BA55-1D83A4E4BF15}"/>
    <dgm:cxn modelId="{E7E2567F-CA36-49A3-8906-B125A757EF16}" type="presParOf" srcId="{13C17A9A-5861-458B-A8F6-7392381DFD16}" destId="{7BC46ED0-16FC-4762-B349-6C8262CD28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F0675B-E929-4A37-BABD-C259F8840F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4B78841-A3C8-4302-A3FC-44941DEBECB8}">
      <dgm:prSet custT="1"/>
      <dgm:spPr/>
      <dgm:t>
        <a:bodyPr/>
        <a:lstStyle/>
        <a:p>
          <a: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r>
            <a:rPr lang="ru-RU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</a:t>
          </a:r>
        </a:p>
        <a:p>
          <a: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 Перелік суб’єктів, на яких поширюються правила академічної доброчесності, їх обов’язки, форми порушення академічної доброчесності, відповідальність, загальні вимоги до процедури (ст. 42).</a:t>
          </a:r>
          <a:b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endParaRPr lang="uk-UA" sz="1800" dirty="0"/>
        </a:p>
      </dgm:t>
    </dgm:pt>
    <dgm:pt modelId="{D0371E05-A3A7-4FB6-997E-49883B037B25}" type="parTrans" cxnId="{622D7DFD-C8A4-4279-B5C6-BAB6E9CB504C}">
      <dgm:prSet/>
      <dgm:spPr/>
      <dgm:t>
        <a:bodyPr/>
        <a:lstStyle/>
        <a:p>
          <a:endParaRPr lang="uk-UA"/>
        </a:p>
      </dgm:t>
    </dgm:pt>
    <dgm:pt modelId="{10D02BE1-508E-4E62-BA55-1D83A4E4BF15}" type="sibTrans" cxnId="{622D7DFD-C8A4-4279-B5C6-BAB6E9CB504C}">
      <dgm:prSet/>
      <dgm:spPr/>
      <dgm:t>
        <a:bodyPr/>
        <a:lstStyle/>
        <a:p>
          <a:endParaRPr lang="uk-UA"/>
        </a:p>
      </dgm:t>
    </dgm:pt>
    <dgm:pt modelId="{13C17A9A-5861-458B-A8F6-7392381DFD16}" type="pres">
      <dgm:prSet presAssocID="{E6F0675B-E929-4A37-BABD-C259F8840FF1}" presName="linear" presStyleCnt="0">
        <dgm:presLayoutVars>
          <dgm:animLvl val="lvl"/>
          <dgm:resizeHandles val="exact"/>
        </dgm:presLayoutVars>
      </dgm:prSet>
      <dgm:spPr/>
    </dgm:pt>
    <dgm:pt modelId="{7BC46ED0-16FC-4762-B349-6C8262CD28E1}" type="pres">
      <dgm:prSet presAssocID="{D4B78841-A3C8-4302-A3FC-44941DEBECB8}" presName="parentText" presStyleLbl="node1" presStyleIdx="0" presStyleCnt="1" custScaleX="101546" custScaleY="745361" custLinFactNeighborY="-501">
        <dgm:presLayoutVars>
          <dgm:chMax val="0"/>
          <dgm:bulletEnabled val="1"/>
        </dgm:presLayoutVars>
      </dgm:prSet>
      <dgm:spPr/>
    </dgm:pt>
  </dgm:ptLst>
  <dgm:cxnLst>
    <dgm:cxn modelId="{22A7BDAE-146F-41FC-A114-1110417BBC46}" type="presOf" srcId="{E6F0675B-E929-4A37-BABD-C259F8840FF1}" destId="{13C17A9A-5861-458B-A8F6-7392381DFD16}" srcOrd="0" destOrd="0" presId="urn:microsoft.com/office/officeart/2005/8/layout/vList2"/>
    <dgm:cxn modelId="{B3BAB8D0-C09A-445B-8A1C-A610AFA13784}" type="presOf" srcId="{D4B78841-A3C8-4302-A3FC-44941DEBECB8}" destId="{7BC46ED0-16FC-4762-B349-6C8262CD28E1}" srcOrd="0" destOrd="0" presId="urn:microsoft.com/office/officeart/2005/8/layout/vList2"/>
    <dgm:cxn modelId="{622D7DFD-C8A4-4279-B5C6-BAB6E9CB504C}" srcId="{E6F0675B-E929-4A37-BABD-C259F8840FF1}" destId="{D4B78841-A3C8-4302-A3FC-44941DEBECB8}" srcOrd="0" destOrd="0" parTransId="{D0371E05-A3A7-4FB6-997E-49883B037B25}" sibTransId="{10D02BE1-508E-4E62-BA55-1D83A4E4BF15}"/>
    <dgm:cxn modelId="{E7E2567F-CA36-49A3-8906-B125A757EF16}" type="presParOf" srcId="{13C17A9A-5861-458B-A8F6-7392381DFD16}" destId="{7BC46ED0-16FC-4762-B349-6C8262CD28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6F0675B-E929-4A37-BABD-C259F8840F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4B78841-A3C8-4302-A3FC-44941DEBECB8}">
      <dgm:prSet custT="1"/>
      <dgm:spPr/>
      <dgm:t>
        <a:bodyPr/>
        <a:lstStyle/>
        <a:p>
          <a: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r>
            <a:rPr lang="ru-RU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</a:t>
          </a:r>
        </a:p>
        <a:p>
          <a: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7) хабарництво;</a:t>
          </a:r>
          <a:b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8) необ’єктивне оцінювання;</a:t>
          </a:r>
          <a:b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9) надання здобувачам освіти під час проходження ними оцінювання результатів навчання допомоги чи створення перешкод, не передбачених умовами та/або процедурами проходження такого оцінювання;</a:t>
          </a:r>
          <a:b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10) вплив у будь-якій формі на педагогічного (науково-педагогічного) працівника з метою здійснення ним необ’єктивного оцінювання результатів навчання</a:t>
          </a:r>
          <a:b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endParaRPr lang="uk-UA" sz="1800" dirty="0"/>
        </a:p>
      </dgm:t>
    </dgm:pt>
    <dgm:pt modelId="{D0371E05-A3A7-4FB6-997E-49883B037B25}" type="parTrans" cxnId="{622D7DFD-C8A4-4279-B5C6-BAB6E9CB504C}">
      <dgm:prSet/>
      <dgm:spPr/>
      <dgm:t>
        <a:bodyPr/>
        <a:lstStyle/>
        <a:p>
          <a:endParaRPr lang="uk-UA"/>
        </a:p>
      </dgm:t>
    </dgm:pt>
    <dgm:pt modelId="{10D02BE1-508E-4E62-BA55-1D83A4E4BF15}" type="sibTrans" cxnId="{622D7DFD-C8A4-4279-B5C6-BAB6E9CB504C}">
      <dgm:prSet/>
      <dgm:spPr/>
      <dgm:t>
        <a:bodyPr/>
        <a:lstStyle/>
        <a:p>
          <a:endParaRPr lang="uk-UA"/>
        </a:p>
      </dgm:t>
    </dgm:pt>
    <dgm:pt modelId="{13C17A9A-5861-458B-A8F6-7392381DFD16}" type="pres">
      <dgm:prSet presAssocID="{E6F0675B-E929-4A37-BABD-C259F8840FF1}" presName="linear" presStyleCnt="0">
        <dgm:presLayoutVars>
          <dgm:animLvl val="lvl"/>
          <dgm:resizeHandles val="exact"/>
        </dgm:presLayoutVars>
      </dgm:prSet>
      <dgm:spPr/>
    </dgm:pt>
    <dgm:pt modelId="{7BC46ED0-16FC-4762-B349-6C8262CD28E1}" type="pres">
      <dgm:prSet presAssocID="{D4B78841-A3C8-4302-A3FC-44941DEBECB8}" presName="parentText" presStyleLbl="node1" presStyleIdx="0" presStyleCnt="1" custScaleX="101546" custScaleY="745361" custLinFactNeighborY="-501">
        <dgm:presLayoutVars>
          <dgm:chMax val="0"/>
          <dgm:bulletEnabled val="1"/>
        </dgm:presLayoutVars>
      </dgm:prSet>
      <dgm:spPr/>
    </dgm:pt>
  </dgm:ptLst>
  <dgm:cxnLst>
    <dgm:cxn modelId="{22A7BDAE-146F-41FC-A114-1110417BBC46}" type="presOf" srcId="{E6F0675B-E929-4A37-BABD-C259F8840FF1}" destId="{13C17A9A-5861-458B-A8F6-7392381DFD16}" srcOrd="0" destOrd="0" presId="urn:microsoft.com/office/officeart/2005/8/layout/vList2"/>
    <dgm:cxn modelId="{B3BAB8D0-C09A-445B-8A1C-A610AFA13784}" type="presOf" srcId="{D4B78841-A3C8-4302-A3FC-44941DEBECB8}" destId="{7BC46ED0-16FC-4762-B349-6C8262CD28E1}" srcOrd="0" destOrd="0" presId="urn:microsoft.com/office/officeart/2005/8/layout/vList2"/>
    <dgm:cxn modelId="{622D7DFD-C8A4-4279-B5C6-BAB6E9CB504C}" srcId="{E6F0675B-E929-4A37-BABD-C259F8840FF1}" destId="{D4B78841-A3C8-4302-A3FC-44941DEBECB8}" srcOrd="0" destOrd="0" parTransId="{D0371E05-A3A7-4FB6-997E-49883B037B25}" sibTransId="{10D02BE1-508E-4E62-BA55-1D83A4E4BF15}"/>
    <dgm:cxn modelId="{E7E2567F-CA36-49A3-8906-B125A757EF16}" type="presParOf" srcId="{13C17A9A-5861-458B-A8F6-7392381DFD16}" destId="{7BC46ED0-16FC-4762-B349-6C8262CD28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F0675B-E929-4A37-BABD-C259F8840F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4B78841-A3C8-4302-A3FC-44941DEBECB8}">
      <dgm:prSet custT="1"/>
      <dgm:spPr/>
      <dgm:t>
        <a:bodyPr/>
        <a:lstStyle/>
        <a:p>
          <a: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r>
            <a:rPr lang="ru-RU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</a:t>
          </a:r>
        </a:p>
        <a:p>
          <a: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 2. </a:t>
          </a:r>
          <a:r>
            <a:rPr lang="uk-UA" sz="1800" b="1" i="1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Складовими системи забезпечення якості освіти в Україні є:</a:t>
          </a:r>
        </a:p>
        <a:p>
          <a:br>
            <a:rPr lang="uk-UA" sz="1800" b="1" i="1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b="1" i="1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- внутрішня система забезпечення якості освіти </a:t>
          </a:r>
          <a:r>
            <a:rPr lang="uk-UA" sz="1800" b="0" i="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кожного ЗВО, що обов’язково має включати систему та механізми забезпечення академічної доброчесності;</a:t>
          </a:r>
        </a:p>
        <a:p>
          <a:br>
            <a:rPr lang="uk-UA" sz="1800" b="1" i="1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b="1" i="1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- система зовнішнього забезпечення якості освіти </a:t>
          </a:r>
          <a:r>
            <a:rPr lang="uk-UA" sz="1800" b="0" i="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(Національне агентство та його органи) (ст. 41 ЗУ Про освіту) </a:t>
          </a:r>
          <a:b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endParaRPr lang="uk-UA" sz="1800" dirty="0"/>
        </a:p>
      </dgm:t>
    </dgm:pt>
    <dgm:pt modelId="{D0371E05-A3A7-4FB6-997E-49883B037B25}" type="parTrans" cxnId="{622D7DFD-C8A4-4279-B5C6-BAB6E9CB504C}">
      <dgm:prSet/>
      <dgm:spPr/>
      <dgm:t>
        <a:bodyPr/>
        <a:lstStyle/>
        <a:p>
          <a:endParaRPr lang="uk-UA"/>
        </a:p>
      </dgm:t>
    </dgm:pt>
    <dgm:pt modelId="{10D02BE1-508E-4E62-BA55-1D83A4E4BF15}" type="sibTrans" cxnId="{622D7DFD-C8A4-4279-B5C6-BAB6E9CB504C}">
      <dgm:prSet/>
      <dgm:spPr/>
      <dgm:t>
        <a:bodyPr/>
        <a:lstStyle/>
        <a:p>
          <a:endParaRPr lang="uk-UA"/>
        </a:p>
      </dgm:t>
    </dgm:pt>
    <dgm:pt modelId="{13C17A9A-5861-458B-A8F6-7392381DFD16}" type="pres">
      <dgm:prSet presAssocID="{E6F0675B-E929-4A37-BABD-C259F8840FF1}" presName="linear" presStyleCnt="0">
        <dgm:presLayoutVars>
          <dgm:animLvl val="lvl"/>
          <dgm:resizeHandles val="exact"/>
        </dgm:presLayoutVars>
      </dgm:prSet>
      <dgm:spPr/>
    </dgm:pt>
    <dgm:pt modelId="{7BC46ED0-16FC-4762-B349-6C8262CD28E1}" type="pres">
      <dgm:prSet presAssocID="{D4B78841-A3C8-4302-A3FC-44941DEBECB8}" presName="parentText" presStyleLbl="node1" presStyleIdx="0" presStyleCnt="1" custScaleX="101546" custScaleY="745361" custLinFactNeighborY="-501">
        <dgm:presLayoutVars>
          <dgm:chMax val="0"/>
          <dgm:bulletEnabled val="1"/>
        </dgm:presLayoutVars>
      </dgm:prSet>
      <dgm:spPr/>
    </dgm:pt>
  </dgm:ptLst>
  <dgm:cxnLst>
    <dgm:cxn modelId="{22A7BDAE-146F-41FC-A114-1110417BBC46}" type="presOf" srcId="{E6F0675B-E929-4A37-BABD-C259F8840FF1}" destId="{13C17A9A-5861-458B-A8F6-7392381DFD16}" srcOrd="0" destOrd="0" presId="urn:microsoft.com/office/officeart/2005/8/layout/vList2"/>
    <dgm:cxn modelId="{B3BAB8D0-C09A-445B-8A1C-A610AFA13784}" type="presOf" srcId="{D4B78841-A3C8-4302-A3FC-44941DEBECB8}" destId="{7BC46ED0-16FC-4762-B349-6C8262CD28E1}" srcOrd="0" destOrd="0" presId="urn:microsoft.com/office/officeart/2005/8/layout/vList2"/>
    <dgm:cxn modelId="{622D7DFD-C8A4-4279-B5C6-BAB6E9CB504C}" srcId="{E6F0675B-E929-4A37-BABD-C259F8840FF1}" destId="{D4B78841-A3C8-4302-A3FC-44941DEBECB8}" srcOrd="0" destOrd="0" parTransId="{D0371E05-A3A7-4FB6-997E-49883B037B25}" sibTransId="{10D02BE1-508E-4E62-BA55-1D83A4E4BF15}"/>
    <dgm:cxn modelId="{E7E2567F-CA36-49A3-8906-B125A757EF16}" type="presParOf" srcId="{13C17A9A-5861-458B-A8F6-7392381DFD16}" destId="{7BC46ED0-16FC-4762-B349-6C8262CD28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6F0675B-E929-4A37-BABD-C259F8840F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4B78841-A3C8-4302-A3FC-44941DEBECB8}">
      <dgm:prSet custT="1"/>
      <dgm:spPr/>
      <dgm:t>
        <a:bodyPr/>
        <a:lstStyle/>
        <a:p>
          <a: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r>
            <a:rPr lang="ru-RU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</a:t>
          </a:r>
        </a:p>
        <a:p>
          <a: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 5. Особи, які навчаються у закладах вищої освіти, зобов’язані: </a:t>
          </a:r>
          <a:b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  …3) виконувати вимоги освітньої (наукової) програми …, дотримуючись академічної доброчесності, та досягати визначених для відповідного рівня вищої освіти результатів навчання (ст. 63 ЗУ Про вищу освіту). </a:t>
          </a:r>
          <a:b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endParaRPr lang="uk-UA" sz="1800" dirty="0"/>
        </a:p>
      </dgm:t>
    </dgm:pt>
    <dgm:pt modelId="{D0371E05-A3A7-4FB6-997E-49883B037B25}" type="parTrans" cxnId="{622D7DFD-C8A4-4279-B5C6-BAB6E9CB504C}">
      <dgm:prSet/>
      <dgm:spPr/>
      <dgm:t>
        <a:bodyPr/>
        <a:lstStyle/>
        <a:p>
          <a:endParaRPr lang="uk-UA"/>
        </a:p>
      </dgm:t>
    </dgm:pt>
    <dgm:pt modelId="{10D02BE1-508E-4E62-BA55-1D83A4E4BF15}" type="sibTrans" cxnId="{622D7DFD-C8A4-4279-B5C6-BAB6E9CB504C}">
      <dgm:prSet/>
      <dgm:spPr/>
      <dgm:t>
        <a:bodyPr/>
        <a:lstStyle/>
        <a:p>
          <a:endParaRPr lang="uk-UA"/>
        </a:p>
      </dgm:t>
    </dgm:pt>
    <dgm:pt modelId="{13C17A9A-5861-458B-A8F6-7392381DFD16}" type="pres">
      <dgm:prSet presAssocID="{E6F0675B-E929-4A37-BABD-C259F8840FF1}" presName="linear" presStyleCnt="0">
        <dgm:presLayoutVars>
          <dgm:animLvl val="lvl"/>
          <dgm:resizeHandles val="exact"/>
        </dgm:presLayoutVars>
      </dgm:prSet>
      <dgm:spPr/>
    </dgm:pt>
    <dgm:pt modelId="{7BC46ED0-16FC-4762-B349-6C8262CD28E1}" type="pres">
      <dgm:prSet presAssocID="{D4B78841-A3C8-4302-A3FC-44941DEBECB8}" presName="parentText" presStyleLbl="node1" presStyleIdx="0" presStyleCnt="1" custScaleX="101546" custScaleY="745361" custLinFactNeighborY="-501">
        <dgm:presLayoutVars>
          <dgm:chMax val="0"/>
          <dgm:bulletEnabled val="1"/>
        </dgm:presLayoutVars>
      </dgm:prSet>
      <dgm:spPr/>
    </dgm:pt>
  </dgm:ptLst>
  <dgm:cxnLst>
    <dgm:cxn modelId="{22A7BDAE-146F-41FC-A114-1110417BBC46}" type="presOf" srcId="{E6F0675B-E929-4A37-BABD-C259F8840FF1}" destId="{13C17A9A-5861-458B-A8F6-7392381DFD16}" srcOrd="0" destOrd="0" presId="urn:microsoft.com/office/officeart/2005/8/layout/vList2"/>
    <dgm:cxn modelId="{B3BAB8D0-C09A-445B-8A1C-A610AFA13784}" type="presOf" srcId="{D4B78841-A3C8-4302-A3FC-44941DEBECB8}" destId="{7BC46ED0-16FC-4762-B349-6C8262CD28E1}" srcOrd="0" destOrd="0" presId="urn:microsoft.com/office/officeart/2005/8/layout/vList2"/>
    <dgm:cxn modelId="{622D7DFD-C8A4-4279-B5C6-BAB6E9CB504C}" srcId="{E6F0675B-E929-4A37-BABD-C259F8840FF1}" destId="{D4B78841-A3C8-4302-A3FC-44941DEBECB8}" srcOrd="0" destOrd="0" parTransId="{D0371E05-A3A7-4FB6-997E-49883B037B25}" sibTransId="{10D02BE1-508E-4E62-BA55-1D83A4E4BF15}"/>
    <dgm:cxn modelId="{E7E2567F-CA36-49A3-8906-B125A757EF16}" type="presParOf" srcId="{13C17A9A-5861-458B-A8F6-7392381DFD16}" destId="{7BC46ED0-16FC-4762-B349-6C8262CD28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F0675B-E929-4A37-BABD-C259F8840F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4B78841-A3C8-4302-A3FC-44941DEBECB8}">
      <dgm:prSet custT="1"/>
      <dgm:spPr/>
      <dgm:t>
        <a:bodyPr/>
        <a:lstStyle/>
        <a:p>
          <a: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r>
            <a:rPr lang="uk-UA" sz="24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У складі Національного агентства із забезпечення якості вищої освіти діє Комітет з питань етики.</a:t>
          </a:r>
          <a:b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endParaRPr lang="uk-UA" sz="1800" dirty="0"/>
        </a:p>
      </dgm:t>
    </dgm:pt>
    <dgm:pt modelId="{D0371E05-A3A7-4FB6-997E-49883B037B25}" type="parTrans" cxnId="{622D7DFD-C8A4-4279-B5C6-BAB6E9CB504C}">
      <dgm:prSet/>
      <dgm:spPr/>
      <dgm:t>
        <a:bodyPr/>
        <a:lstStyle/>
        <a:p>
          <a:endParaRPr lang="uk-UA"/>
        </a:p>
      </dgm:t>
    </dgm:pt>
    <dgm:pt modelId="{10D02BE1-508E-4E62-BA55-1D83A4E4BF15}" type="sibTrans" cxnId="{622D7DFD-C8A4-4279-B5C6-BAB6E9CB504C}">
      <dgm:prSet/>
      <dgm:spPr/>
      <dgm:t>
        <a:bodyPr/>
        <a:lstStyle/>
        <a:p>
          <a:endParaRPr lang="uk-UA"/>
        </a:p>
      </dgm:t>
    </dgm:pt>
    <dgm:pt modelId="{13C17A9A-5861-458B-A8F6-7392381DFD16}" type="pres">
      <dgm:prSet presAssocID="{E6F0675B-E929-4A37-BABD-C259F8840FF1}" presName="linear" presStyleCnt="0">
        <dgm:presLayoutVars>
          <dgm:animLvl val="lvl"/>
          <dgm:resizeHandles val="exact"/>
        </dgm:presLayoutVars>
      </dgm:prSet>
      <dgm:spPr/>
    </dgm:pt>
    <dgm:pt modelId="{7BC46ED0-16FC-4762-B349-6C8262CD28E1}" type="pres">
      <dgm:prSet presAssocID="{D4B78841-A3C8-4302-A3FC-44941DEBECB8}" presName="parentText" presStyleLbl="node1" presStyleIdx="0" presStyleCnt="1" custScaleX="101546" custScaleY="745361" custLinFactNeighborY="-501">
        <dgm:presLayoutVars>
          <dgm:chMax val="0"/>
          <dgm:bulletEnabled val="1"/>
        </dgm:presLayoutVars>
      </dgm:prSet>
      <dgm:spPr/>
    </dgm:pt>
  </dgm:ptLst>
  <dgm:cxnLst>
    <dgm:cxn modelId="{22A7BDAE-146F-41FC-A114-1110417BBC46}" type="presOf" srcId="{E6F0675B-E929-4A37-BABD-C259F8840FF1}" destId="{13C17A9A-5861-458B-A8F6-7392381DFD16}" srcOrd="0" destOrd="0" presId="urn:microsoft.com/office/officeart/2005/8/layout/vList2"/>
    <dgm:cxn modelId="{B3BAB8D0-C09A-445B-8A1C-A610AFA13784}" type="presOf" srcId="{D4B78841-A3C8-4302-A3FC-44941DEBECB8}" destId="{7BC46ED0-16FC-4762-B349-6C8262CD28E1}" srcOrd="0" destOrd="0" presId="urn:microsoft.com/office/officeart/2005/8/layout/vList2"/>
    <dgm:cxn modelId="{622D7DFD-C8A4-4279-B5C6-BAB6E9CB504C}" srcId="{E6F0675B-E929-4A37-BABD-C259F8840FF1}" destId="{D4B78841-A3C8-4302-A3FC-44941DEBECB8}" srcOrd="0" destOrd="0" parTransId="{D0371E05-A3A7-4FB6-997E-49883B037B25}" sibTransId="{10D02BE1-508E-4E62-BA55-1D83A4E4BF15}"/>
    <dgm:cxn modelId="{E7E2567F-CA36-49A3-8906-B125A757EF16}" type="presParOf" srcId="{13C17A9A-5861-458B-A8F6-7392381DFD16}" destId="{7BC46ED0-16FC-4762-B349-6C8262CD28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6F0675B-E929-4A37-BABD-C259F8840F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4B78841-A3C8-4302-A3FC-44941DEBECB8}">
      <dgm:prSet custT="1"/>
      <dgm:spPr/>
      <dgm:t>
        <a:bodyPr/>
        <a:lstStyle/>
        <a:p>
          <a: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r>
            <a:rPr lang="uk-UA" sz="1800" b="1" i="1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Порядок присудження та позбавлення наукового  ступеня доктора наук</a:t>
          </a:r>
          <a: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, </a:t>
          </a:r>
          <a:r>
            <a:rPr lang="uk-UA" sz="1800" noProof="0" dirty="0" err="1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затв</a:t>
          </a:r>
          <a: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. постановою КМУ від 17.11.2021 р. № 1197: </a:t>
          </a:r>
        </a:p>
        <a:p>
          <a:r>
            <a:rPr lang="uk-UA" sz="18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Національне агентство у випадку підтвердження факту фабрикації, фальсифікації, або підтвердження неправомірного використання наукових текстів, ідей, розробок, наукових результатів і матеріалів інших авторів без відповідного посилання, звертається до МОН із зверненням про позбавлення наукового ступеня доктора (кандидата) наук.</a:t>
          </a:r>
          <a:br>
            <a:rPr lang="ru-RU" sz="24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endParaRPr lang="uk-UA" sz="1800" dirty="0"/>
        </a:p>
      </dgm:t>
    </dgm:pt>
    <dgm:pt modelId="{D0371E05-A3A7-4FB6-997E-49883B037B25}" type="parTrans" cxnId="{622D7DFD-C8A4-4279-B5C6-BAB6E9CB504C}">
      <dgm:prSet/>
      <dgm:spPr/>
      <dgm:t>
        <a:bodyPr/>
        <a:lstStyle/>
        <a:p>
          <a:endParaRPr lang="uk-UA"/>
        </a:p>
      </dgm:t>
    </dgm:pt>
    <dgm:pt modelId="{10D02BE1-508E-4E62-BA55-1D83A4E4BF15}" type="sibTrans" cxnId="{622D7DFD-C8A4-4279-B5C6-BAB6E9CB504C}">
      <dgm:prSet/>
      <dgm:spPr/>
      <dgm:t>
        <a:bodyPr/>
        <a:lstStyle/>
        <a:p>
          <a:endParaRPr lang="uk-UA"/>
        </a:p>
      </dgm:t>
    </dgm:pt>
    <dgm:pt modelId="{13C17A9A-5861-458B-A8F6-7392381DFD16}" type="pres">
      <dgm:prSet presAssocID="{E6F0675B-E929-4A37-BABD-C259F8840FF1}" presName="linear" presStyleCnt="0">
        <dgm:presLayoutVars>
          <dgm:animLvl val="lvl"/>
          <dgm:resizeHandles val="exact"/>
        </dgm:presLayoutVars>
      </dgm:prSet>
      <dgm:spPr/>
    </dgm:pt>
    <dgm:pt modelId="{7BC46ED0-16FC-4762-B349-6C8262CD28E1}" type="pres">
      <dgm:prSet presAssocID="{D4B78841-A3C8-4302-A3FC-44941DEBECB8}" presName="parentText" presStyleLbl="node1" presStyleIdx="0" presStyleCnt="1" custScaleX="101546" custScaleY="745361" custLinFactNeighborY="-501">
        <dgm:presLayoutVars>
          <dgm:chMax val="0"/>
          <dgm:bulletEnabled val="1"/>
        </dgm:presLayoutVars>
      </dgm:prSet>
      <dgm:spPr/>
    </dgm:pt>
  </dgm:ptLst>
  <dgm:cxnLst>
    <dgm:cxn modelId="{22A7BDAE-146F-41FC-A114-1110417BBC46}" type="presOf" srcId="{E6F0675B-E929-4A37-BABD-C259F8840FF1}" destId="{13C17A9A-5861-458B-A8F6-7392381DFD16}" srcOrd="0" destOrd="0" presId="urn:microsoft.com/office/officeart/2005/8/layout/vList2"/>
    <dgm:cxn modelId="{B3BAB8D0-C09A-445B-8A1C-A610AFA13784}" type="presOf" srcId="{D4B78841-A3C8-4302-A3FC-44941DEBECB8}" destId="{7BC46ED0-16FC-4762-B349-6C8262CD28E1}" srcOrd="0" destOrd="0" presId="urn:microsoft.com/office/officeart/2005/8/layout/vList2"/>
    <dgm:cxn modelId="{622D7DFD-C8A4-4279-B5C6-BAB6E9CB504C}" srcId="{E6F0675B-E929-4A37-BABD-C259F8840FF1}" destId="{D4B78841-A3C8-4302-A3FC-44941DEBECB8}" srcOrd="0" destOrd="0" parTransId="{D0371E05-A3A7-4FB6-997E-49883B037B25}" sibTransId="{10D02BE1-508E-4E62-BA55-1D83A4E4BF15}"/>
    <dgm:cxn modelId="{E7E2567F-CA36-49A3-8906-B125A757EF16}" type="presParOf" srcId="{13C17A9A-5861-458B-A8F6-7392381DFD16}" destId="{7BC46ED0-16FC-4762-B349-6C8262CD28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068556B-F00D-400D-9BF1-52F7AAD0098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8F57914-6F6F-4A59-91C2-B6A9F34E2D01}">
      <dgm:prSet custT="1"/>
      <dgm:spPr/>
      <dgm:t>
        <a:bodyPr/>
        <a:lstStyle/>
        <a:p>
          <a:pPr rtl="0"/>
          <a:r>
            <a:rPr lang="en-US" sz="3600" dirty="0"/>
            <a:t>NAQA:</a:t>
          </a:r>
          <a:r>
            <a:rPr lang="en-US" sz="6500" dirty="0"/>
            <a:t>​</a:t>
          </a:r>
          <a:endParaRPr lang="uk-UA" sz="6500" dirty="0"/>
        </a:p>
      </dgm:t>
    </dgm:pt>
    <dgm:pt modelId="{D2A19286-CCD1-4557-B738-F6DD6DD7E181}" type="parTrans" cxnId="{E1E3BD0E-DA8A-4BFD-BB29-F3967267DDFF}">
      <dgm:prSet/>
      <dgm:spPr/>
      <dgm:t>
        <a:bodyPr/>
        <a:lstStyle/>
        <a:p>
          <a:endParaRPr lang="uk-UA"/>
        </a:p>
      </dgm:t>
    </dgm:pt>
    <dgm:pt modelId="{54616BF2-2E99-4EA4-AE08-BC913EC2BFEE}" type="sibTrans" cxnId="{E1E3BD0E-DA8A-4BFD-BB29-F3967267DDFF}">
      <dgm:prSet/>
      <dgm:spPr/>
      <dgm:t>
        <a:bodyPr/>
        <a:lstStyle/>
        <a:p>
          <a:endParaRPr lang="uk-UA"/>
        </a:p>
      </dgm:t>
    </dgm:pt>
    <dgm:pt modelId="{6C4CADFC-C423-431B-900D-3129CF3CD738}">
      <dgm:prSet custT="1"/>
      <dgm:spPr/>
      <dgm:t>
        <a:bodyPr/>
        <a:lstStyle/>
        <a:p>
          <a:pPr rtl="0">
            <a:buFontTx/>
            <a:buNone/>
          </a:pPr>
          <a:r>
            <a:rPr lang="ru-RU" sz="1800" dirty="0"/>
            <a:t>   </a:t>
          </a:r>
          <a:r>
            <a:rPr lang="uk-UA" sz="2000" noProof="0" dirty="0"/>
            <a:t>Участь Національного агентства у формуванні принципів та практик дотримання академічної доброчесності на рівні закладів вищої освіти у процесі акредитації освітніх програм</a:t>
          </a:r>
        </a:p>
      </dgm:t>
    </dgm:pt>
    <dgm:pt modelId="{315B034B-F45D-440E-BFF1-1A16AFC89440}" type="parTrans" cxnId="{B388A197-EBC3-44C3-8305-267B74D970DE}">
      <dgm:prSet/>
      <dgm:spPr/>
      <dgm:t>
        <a:bodyPr/>
        <a:lstStyle/>
        <a:p>
          <a:endParaRPr lang="uk-UA"/>
        </a:p>
      </dgm:t>
    </dgm:pt>
    <dgm:pt modelId="{FECDE12C-E331-4424-8AD4-BF6CDB3854C5}" type="sibTrans" cxnId="{B388A197-EBC3-44C3-8305-267B74D970DE}">
      <dgm:prSet/>
      <dgm:spPr/>
      <dgm:t>
        <a:bodyPr/>
        <a:lstStyle/>
        <a:p>
          <a:endParaRPr lang="uk-UA"/>
        </a:p>
      </dgm:t>
    </dgm:pt>
    <dgm:pt modelId="{2083656B-357F-4663-AB30-9E2E0C075B22}" type="pres">
      <dgm:prSet presAssocID="{D068556B-F00D-400D-9BF1-52F7AAD00988}" presName="Name0" presStyleCnt="0">
        <dgm:presLayoutVars>
          <dgm:dir/>
          <dgm:animLvl val="lvl"/>
          <dgm:resizeHandles val="exact"/>
        </dgm:presLayoutVars>
      </dgm:prSet>
      <dgm:spPr/>
    </dgm:pt>
    <dgm:pt modelId="{D5D13C8C-9C7B-441B-91F5-1EDA0F6BCDE6}" type="pres">
      <dgm:prSet presAssocID="{B8F57914-6F6F-4A59-91C2-B6A9F34E2D01}" presName="linNode" presStyleCnt="0"/>
      <dgm:spPr/>
    </dgm:pt>
    <dgm:pt modelId="{0A9CE534-E92E-4A17-B3D5-472D1497B033}" type="pres">
      <dgm:prSet presAssocID="{B8F57914-6F6F-4A59-91C2-B6A9F34E2D01}" presName="parentText" presStyleLbl="node1" presStyleIdx="0" presStyleCnt="1" custScaleX="57260" custScaleY="84612">
        <dgm:presLayoutVars>
          <dgm:chMax val="1"/>
          <dgm:bulletEnabled val="1"/>
        </dgm:presLayoutVars>
      </dgm:prSet>
      <dgm:spPr/>
    </dgm:pt>
    <dgm:pt modelId="{A768F649-E01B-423D-B8D4-6D3DD6E00A0D}" type="pres">
      <dgm:prSet presAssocID="{B8F57914-6F6F-4A59-91C2-B6A9F34E2D01}" presName="descendantText" presStyleLbl="alignAccFollowNode1" presStyleIdx="0" presStyleCnt="1" custScaleX="110635">
        <dgm:presLayoutVars>
          <dgm:bulletEnabled val="1"/>
        </dgm:presLayoutVars>
      </dgm:prSet>
      <dgm:spPr/>
    </dgm:pt>
  </dgm:ptLst>
  <dgm:cxnLst>
    <dgm:cxn modelId="{E1E3BD0E-DA8A-4BFD-BB29-F3967267DDFF}" srcId="{D068556B-F00D-400D-9BF1-52F7AAD00988}" destId="{B8F57914-6F6F-4A59-91C2-B6A9F34E2D01}" srcOrd="0" destOrd="0" parTransId="{D2A19286-CCD1-4557-B738-F6DD6DD7E181}" sibTransId="{54616BF2-2E99-4EA4-AE08-BC913EC2BFEE}"/>
    <dgm:cxn modelId="{D3C8251D-1244-43B9-AF35-339BC0886D77}" type="presOf" srcId="{6C4CADFC-C423-431B-900D-3129CF3CD738}" destId="{A768F649-E01B-423D-B8D4-6D3DD6E00A0D}" srcOrd="0" destOrd="0" presId="urn:microsoft.com/office/officeart/2005/8/layout/vList5"/>
    <dgm:cxn modelId="{CDC7E460-9B5D-4866-B48E-5123EEBA19F3}" type="presOf" srcId="{B8F57914-6F6F-4A59-91C2-B6A9F34E2D01}" destId="{0A9CE534-E92E-4A17-B3D5-472D1497B033}" srcOrd="0" destOrd="0" presId="urn:microsoft.com/office/officeart/2005/8/layout/vList5"/>
    <dgm:cxn modelId="{B388A197-EBC3-44C3-8305-267B74D970DE}" srcId="{B8F57914-6F6F-4A59-91C2-B6A9F34E2D01}" destId="{6C4CADFC-C423-431B-900D-3129CF3CD738}" srcOrd="0" destOrd="0" parTransId="{315B034B-F45D-440E-BFF1-1A16AFC89440}" sibTransId="{FECDE12C-E331-4424-8AD4-BF6CDB3854C5}"/>
    <dgm:cxn modelId="{08510FE6-3790-42BF-ACA3-FD7C89F37693}" type="presOf" srcId="{D068556B-F00D-400D-9BF1-52F7AAD00988}" destId="{2083656B-357F-4663-AB30-9E2E0C075B22}" srcOrd="0" destOrd="0" presId="urn:microsoft.com/office/officeart/2005/8/layout/vList5"/>
    <dgm:cxn modelId="{B168C572-905F-48A6-84EC-D10F248B66D0}" type="presParOf" srcId="{2083656B-357F-4663-AB30-9E2E0C075B22}" destId="{D5D13C8C-9C7B-441B-91F5-1EDA0F6BCDE6}" srcOrd="0" destOrd="0" presId="urn:microsoft.com/office/officeart/2005/8/layout/vList5"/>
    <dgm:cxn modelId="{C32CE097-50AA-4C33-A224-9ED0B8A7D7EC}" type="presParOf" srcId="{D5D13C8C-9C7B-441B-91F5-1EDA0F6BCDE6}" destId="{0A9CE534-E92E-4A17-B3D5-472D1497B033}" srcOrd="0" destOrd="0" presId="urn:microsoft.com/office/officeart/2005/8/layout/vList5"/>
    <dgm:cxn modelId="{968AAA86-D7C0-4A1F-9235-419DD47885EE}" type="presParOf" srcId="{D5D13C8C-9C7B-441B-91F5-1EDA0F6BCDE6}" destId="{A768F649-E01B-423D-B8D4-6D3DD6E00A0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46ED0-16FC-4762-B349-6C8262CD28E1}">
      <dsp:nvSpPr>
        <dsp:cNvPr id="0" name=""/>
        <dsp:cNvSpPr/>
      </dsp:nvSpPr>
      <dsp:spPr>
        <a:xfrm>
          <a:off x="0" y="988"/>
          <a:ext cx="5687868" cy="32305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При цьому враховується історично сформована університетська автономія, яка полягає, в тому числі, у праві закладів освіти самостійно вирішувати всі питання, пов’язані із порушенням академічної доброчесності здобувачами освіти або викладачами. </a:t>
          </a:r>
          <a:b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kern="12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 dirty="0"/>
        </a:p>
      </dsp:txBody>
      <dsp:txXfrm>
        <a:off x="157702" y="158690"/>
        <a:ext cx="5372464" cy="29151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46ED0-16FC-4762-B349-6C8262CD28E1}">
      <dsp:nvSpPr>
        <dsp:cNvPr id="0" name=""/>
        <dsp:cNvSpPr/>
      </dsp:nvSpPr>
      <dsp:spPr>
        <a:xfrm>
          <a:off x="0" y="988"/>
          <a:ext cx="5687868" cy="32305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 Перелік суб’єктів, на яких поширюються правила академічної доброчесності, їх обов’язки, форми порушення академічної доброчесності, відповідальність, загальні вимоги до процедури (ст. 42).</a:t>
          </a:r>
          <a:b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kern="12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 dirty="0"/>
        </a:p>
      </dsp:txBody>
      <dsp:txXfrm>
        <a:off x="157702" y="158690"/>
        <a:ext cx="5372464" cy="2915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46ED0-16FC-4762-B349-6C8262CD28E1}">
      <dsp:nvSpPr>
        <dsp:cNvPr id="0" name=""/>
        <dsp:cNvSpPr/>
      </dsp:nvSpPr>
      <dsp:spPr>
        <a:xfrm>
          <a:off x="0" y="988"/>
          <a:ext cx="5687868" cy="32305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7) хабарництво;</a:t>
          </a:r>
          <a:b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8) необ’єктивне оцінювання;</a:t>
          </a:r>
          <a:b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9) надання здобувачам освіти під час проходження ними оцінювання результатів навчання допомоги чи створення перешкод, не передбачених умовами та/або процедурами проходження такого оцінювання;</a:t>
          </a:r>
          <a:b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10) вплив у будь-якій формі на педагогічного (науково-педагогічного) працівника з метою здійснення ним необ’єктивного оцінювання результатів навчання</a:t>
          </a:r>
          <a:b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kern="12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 dirty="0"/>
        </a:p>
      </dsp:txBody>
      <dsp:txXfrm>
        <a:off x="157702" y="158690"/>
        <a:ext cx="5372464" cy="29151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46ED0-16FC-4762-B349-6C8262CD28E1}">
      <dsp:nvSpPr>
        <dsp:cNvPr id="0" name=""/>
        <dsp:cNvSpPr/>
      </dsp:nvSpPr>
      <dsp:spPr>
        <a:xfrm>
          <a:off x="0" y="988"/>
          <a:ext cx="5687868" cy="32305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 2. </a:t>
          </a:r>
          <a:r>
            <a:rPr lang="uk-UA" sz="1800" b="1" i="1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Складовими системи забезпечення якості освіти в Україні є: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uk-UA" sz="1800" b="1" i="1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b="1" i="1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- внутрішня система забезпечення якості освіти </a:t>
          </a:r>
          <a:r>
            <a:rPr lang="uk-UA" sz="1800" b="0" i="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кожного ЗВО, що обов’язково має включати систему та механізми забезпечення академічної доброчесності;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uk-UA" sz="1800" b="1" i="1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b="1" i="1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- система зовнішнього забезпечення якості освіти </a:t>
          </a:r>
          <a:r>
            <a:rPr lang="uk-UA" sz="1800" b="0" i="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(Національне агентство та його органи) (ст. 41 ЗУ Про освіту) </a:t>
          </a:r>
          <a:b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kern="12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 dirty="0"/>
        </a:p>
      </dsp:txBody>
      <dsp:txXfrm>
        <a:off x="157702" y="158690"/>
        <a:ext cx="5372464" cy="291514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46ED0-16FC-4762-B349-6C8262CD28E1}">
      <dsp:nvSpPr>
        <dsp:cNvPr id="0" name=""/>
        <dsp:cNvSpPr/>
      </dsp:nvSpPr>
      <dsp:spPr>
        <a:xfrm>
          <a:off x="0" y="988"/>
          <a:ext cx="5687868" cy="32305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 5. Особи, які навчаються у закладах вищої освіти, зобов’язані: </a:t>
          </a:r>
          <a:b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  …3) виконувати вимоги освітньої (наукової) програми …, дотримуючись академічної доброчесності, та досягати визначених для відповідного рівня вищої освіти результатів навчання (ст. 63 ЗУ Про вищу освіту). </a:t>
          </a:r>
          <a:b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kern="12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 dirty="0"/>
        </a:p>
      </dsp:txBody>
      <dsp:txXfrm>
        <a:off x="157702" y="158690"/>
        <a:ext cx="5372464" cy="29151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46ED0-16FC-4762-B349-6C8262CD28E1}">
      <dsp:nvSpPr>
        <dsp:cNvPr id="0" name=""/>
        <dsp:cNvSpPr/>
      </dsp:nvSpPr>
      <dsp:spPr>
        <a:xfrm>
          <a:off x="0" y="988"/>
          <a:ext cx="5687868" cy="32305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У складі Національного агентства із забезпечення якості вищої освіти діє Комітет з питань етики.</a:t>
          </a:r>
          <a:b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kern="12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 dirty="0"/>
        </a:p>
      </dsp:txBody>
      <dsp:txXfrm>
        <a:off x="157702" y="158690"/>
        <a:ext cx="5372464" cy="291514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46ED0-16FC-4762-B349-6C8262CD28E1}">
      <dsp:nvSpPr>
        <dsp:cNvPr id="0" name=""/>
        <dsp:cNvSpPr/>
      </dsp:nvSpPr>
      <dsp:spPr>
        <a:xfrm>
          <a:off x="0" y="988"/>
          <a:ext cx="5687868" cy="32305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   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1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Порядок присудження та позбавлення наукового  ступеня доктора наук</a:t>
          </a:r>
          <a: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, </a:t>
          </a:r>
          <a:r>
            <a:rPr lang="uk-UA" sz="1800" kern="1200" noProof="0" dirty="0" err="1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затв</a:t>
          </a:r>
          <a: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. постановою КМУ від 17.11.2021 р. № 1197: 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noProof="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  <a:t>Національне агентство у випадку підтвердження факту фабрикації, фальсифікації, або підтвердження неправомірного використання наукових текстів, ідей, розробок, наукових результатів і матеріалів інших авторів без відповідного посилання, звертається до МОН із зверненням про позбавлення наукового ступеня доктора (кандидата) наук.</a:t>
          </a:r>
          <a:br>
            <a:rPr lang="ru-RU" sz="2400" kern="1200" dirty="0">
              <a:solidFill>
                <a:schemeClr val="bg1"/>
              </a:solidFill>
              <a:effectLst/>
              <a:latin typeface="Calibri Light" panose="020F0302020204030204" pitchFamily="34" charset="0"/>
              <a:ea typeface="+mj-ea"/>
              <a:cs typeface="+mj-cs"/>
            </a:rPr>
          </a:br>
          <a:endParaRPr lang="uk-UA" sz="2400" kern="1200" dirty="0">
            <a:solidFill>
              <a:schemeClr val="bg1"/>
            </a:solidFill>
            <a:effectLst/>
            <a:latin typeface="Calibri Light" panose="020F0302020204030204" pitchFamily="34" charset="0"/>
            <a:ea typeface="+mj-ea"/>
            <a:cs typeface="+mj-cs"/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1800" kern="1200" dirty="0"/>
        </a:p>
      </dsp:txBody>
      <dsp:txXfrm>
        <a:off x="157702" y="158690"/>
        <a:ext cx="5372464" cy="291514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68F649-E01B-423D-B8D4-6D3DD6E00A0D}">
      <dsp:nvSpPr>
        <dsp:cNvPr id="0" name=""/>
        <dsp:cNvSpPr/>
      </dsp:nvSpPr>
      <dsp:spPr>
        <a:xfrm rot="5400000">
          <a:off x="4912337" y="-2438299"/>
          <a:ext cx="1341508" cy="655512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ru-RU" sz="1800" kern="1200" dirty="0"/>
            <a:t>   </a:t>
          </a:r>
          <a:r>
            <a:rPr lang="uk-UA" sz="2000" kern="1200" noProof="0" dirty="0"/>
            <a:t>Участь Національного агентства у формуванні принципів та практик дотримання академічної доброчесності на рівні закладів вищої освіти у процесі акредитації освітніх програм</a:t>
          </a:r>
        </a:p>
      </dsp:txBody>
      <dsp:txXfrm rot="-5400000">
        <a:off x="2305530" y="233995"/>
        <a:ext cx="6489637" cy="1210534"/>
      </dsp:txXfrm>
    </dsp:sp>
    <dsp:sp modelId="{0A9CE534-E92E-4A17-B3D5-472D1497B033}">
      <dsp:nvSpPr>
        <dsp:cNvPr id="0" name=""/>
        <dsp:cNvSpPr/>
      </dsp:nvSpPr>
      <dsp:spPr>
        <a:xfrm>
          <a:off x="397160" y="129839"/>
          <a:ext cx="1908368" cy="141884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NAQA:</a:t>
          </a:r>
          <a:r>
            <a:rPr lang="en-US" sz="6500" kern="1200" dirty="0"/>
            <a:t>​</a:t>
          </a:r>
          <a:endParaRPr lang="uk-UA" sz="6500" kern="1200" dirty="0"/>
        </a:p>
      </dsp:txBody>
      <dsp:txXfrm>
        <a:off x="466422" y="199101"/>
        <a:ext cx="1769844" cy="12803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4597" y="0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CDECB-6EB6-4988-B2FB-48AED48EB583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4597" y="6456612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AD4C0-09D0-4DC7-9B11-ACC2AFE17F2F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527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4597" y="0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E107F-5D51-4A26-B0B9-7EEB567199AA}" type="datetimeFigureOut">
              <a:rPr lang="uk-UA" smtClean="0"/>
              <a:t>11.04.2024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82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982" y="3271381"/>
            <a:ext cx="794385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4597" y="6456612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8CA0B-7E37-4DAE-A6CF-A8AEE935E02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7252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0656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2039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27160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55881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909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64380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27170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16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5615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4970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2099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2403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9707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55252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9571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9655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F8CA0B-7E37-4DAE-A6CF-A8AEE935E024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26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FD0-401B-8D46-9A1A-321987D89B68}" type="datetime1">
              <a:rPr lang="ru-RU" smtClean="0"/>
              <a:t>11.04.2024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039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8BFB-8660-3C40-B0AC-38A50A026A92}" type="datetime1">
              <a:rPr lang="ru-RU" smtClean="0"/>
              <a:t>11.04.2024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8557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A192-8A99-DF47-8401-BA1D19574CAB}" type="datetime1">
              <a:rPr lang="ru-RU" smtClean="0"/>
              <a:t>11.04.2024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265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CCA8A-CBE7-7A4A-AECE-1C0E7DEB33DC}" type="datetime1">
              <a:rPr lang="ru-RU" smtClean="0"/>
              <a:t>11.04.2024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383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C3C91-B6BD-D54C-8E3D-44898D0FF26B}" type="datetime1">
              <a:rPr lang="ru-RU" smtClean="0"/>
              <a:t>11.04.2024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371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C3B96-64E4-4A4B-B1C8-703D644A9365}" type="datetime1">
              <a:rPr lang="ru-RU" smtClean="0"/>
              <a:t>11.04.2024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56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3DB23-5954-284B-A5C4-86595269ED4B}" type="datetime1">
              <a:rPr lang="ru-RU" smtClean="0"/>
              <a:t>11.04.2024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3325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249C4-80C3-4C40-9913-54DDA86FACFA}" type="datetime1">
              <a:rPr lang="ru-RU" smtClean="0"/>
              <a:t>11.04.2024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3824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D5C-1925-D04D-9810-CA1A7D980C82}" type="datetime1">
              <a:rPr lang="ru-RU" smtClean="0"/>
              <a:t>11.04.2024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221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3295-DE12-5540-A216-179C1FC0E03B}" type="datetime1">
              <a:rPr lang="ru-RU" smtClean="0"/>
              <a:t>11.04.2024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36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02166-95F3-8046-87C6-DA48C2B7293E}" type="datetime1">
              <a:rPr lang="ru-RU" smtClean="0"/>
              <a:t>11.04.2024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172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2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45259-30B8-B442-9789-EF7615255628}" type="datetime1">
              <a:rPr lang="ru-RU" smtClean="0"/>
              <a:t>11.04.2024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7243E-625E-4824-84B2-A1434F6E6E6D}" type="slidenum">
              <a:rPr lang="uk-UA" smtClean="0"/>
              <a:t>‹№›</a:t>
            </a:fld>
            <a:endParaRPr lang="uk-UA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895043CE-85F2-0644-8809-224CAA44E55B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7309" y="230188"/>
            <a:ext cx="2374900" cy="123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827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 /><Relationship Id="rId7" Type="http://schemas.microsoft.com/office/2007/relationships/diagramDrawing" Target="../diagrams/drawing2.xml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1.xml" /><Relationship Id="rId6" Type="http://schemas.openxmlformats.org/officeDocument/2006/relationships/diagramColors" Target="../diagrams/colors2.xml" /><Relationship Id="rId5" Type="http://schemas.openxmlformats.org/officeDocument/2006/relationships/diagramQuickStyle" Target="../diagrams/quickStyle2.xml" /><Relationship Id="rId4" Type="http://schemas.openxmlformats.org/officeDocument/2006/relationships/diagramLayout" Target="../diagrams/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 /><Relationship Id="rId7" Type="http://schemas.microsoft.com/office/2007/relationships/diagramDrawing" Target="../diagrams/drawing3.xml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1.xml" /><Relationship Id="rId6" Type="http://schemas.openxmlformats.org/officeDocument/2006/relationships/diagramColors" Target="../diagrams/colors3.xml" /><Relationship Id="rId5" Type="http://schemas.openxmlformats.org/officeDocument/2006/relationships/diagramQuickStyle" Target="../diagrams/quickStyle3.xml" /><Relationship Id="rId4" Type="http://schemas.openxmlformats.org/officeDocument/2006/relationships/diagramLayout" Target="../diagrams/layout3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 /><Relationship Id="rId7" Type="http://schemas.microsoft.com/office/2007/relationships/diagramDrawing" Target="../diagrams/drawing4.xml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1.xml" /><Relationship Id="rId6" Type="http://schemas.openxmlformats.org/officeDocument/2006/relationships/diagramColors" Target="../diagrams/colors4.xml" /><Relationship Id="rId5" Type="http://schemas.openxmlformats.org/officeDocument/2006/relationships/diagramQuickStyle" Target="../diagrams/quickStyle4.xml" /><Relationship Id="rId4" Type="http://schemas.openxmlformats.org/officeDocument/2006/relationships/diagramLayout" Target="../diagrams/layout4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 /><Relationship Id="rId7" Type="http://schemas.microsoft.com/office/2007/relationships/diagramDrawing" Target="../diagrams/drawing5.xml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1.xml" /><Relationship Id="rId6" Type="http://schemas.openxmlformats.org/officeDocument/2006/relationships/diagramColors" Target="../diagrams/colors5.xml" /><Relationship Id="rId5" Type="http://schemas.openxmlformats.org/officeDocument/2006/relationships/diagramQuickStyle" Target="../diagrams/quickStyle5.xml" /><Relationship Id="rId4" Type="http://schemas.openxmlformats.org/officeDocument/2006/relationships/diagramLayout" Target="../diagrams/layout5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 /><Relationship Id="rId7" Type="http://schemas.microsoft.com/office/2007/relationships/diagramDrawing" Target="../diagrams/drawing6.xml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1.xml" /><Relationship Id="rId6" Type="http://schemas.openxmlformats.org/officeDocument/2006/relationships/diagramColors" Target="../diagrams/colors6.xml" /><Relationship Id="rId5" Type="http://schemas.openxmlformats.org/officeDocument/2006/relationships/diagramQuickStyle" Target="../diagrams/quickStyle6.xml" /><Relationship Id="rId4" Type="http://schemas.openxmlformats.org/officeDocument/2006/relationships/diagramLayout" Target="../diagrams/layout6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 /><Relationship Id="rId7" Type="http://schemas.microsoft.com/office/2007/relationships/diagramDrawing" Target="../diagrams/drawing7.xml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1.xml" /><Relationship Id="rId6" Type="http://schemas.openxmlformats.org/officeDocument/2006/relationships/diagramColors" Target="../diagrams/colors7.xml" /><Relationship Id="rId5" Type="http://schemas.openxmlformats.org/officeDocument/2006/relationships/diagramQuickStyle" Target="../diagrams/quickStyle7.xml" /><Relationship Id="rId4" Type="http://schemas.openxmlformats.org/officeDocument/2006/relationships/diagramLayout" Target="../diagrams/layout7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 /><Relationship Id="rId7" Type="http://schemas.microsoft.com/office/2007/relationships/diagramDrawing" Target="../diagrams/drawing8.xml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.xml" /><Relationship Id="rId6" Type="http://schemas.openxmlformats.org/officeDocument/2006/relationships/diagramColors" Target="../diagrams/colors8.xml" /><Relationship Id="rId5" Type="http://schemas.openxmlformats.org/officeDocument/2006/relationships/diagramQuickStyle" Target="../diagrams/quickStyle8.xml" /><Relationship Id="rId4" Type="http://schemas.openxmlformats.org/officeDocument/2006/relationships/diagramLayout" Target="../diagrams/layout8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267" y="5095637"/>
            <a:ext cx="11083865" cy="14742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z="3200" b="1" dirty="0"/>
              <a:t>Іван Назаров</a:t>
            </a:r>
          </a:p>
          <a:p>
            <a:r>
              <a:rPr lang="uk-UA" sz="2200" dirty="0">
                <a:cs typeface="Arial"/>
              </a:rPr>
              <a:t>Заступник голови Національного агентства із забезпечення якості вищої освіти</a:t>
            </a:r>
          </a:p>
          <a:p>
            <a:pPr algn="r"/>
            <a:r>
              <a:rPr lang="uk-UA" sz="1800" dirty="0">
                <a:cs typeface="Arial"/>
              </a:rPr>
              <a:t>12.04.202</a:t>
            </a:r>
            <a:r>
              <a:rPr lang="en-US" sz="1800" dirty="0">
                <a:cs typeface="Arial"/>
              </a:rPr>
              <a:t>4</a:t>
            </a:r>
            <a:r>
              <a:rPr lang="uk-UA" sz="1800" dirty="0">
                <a:cs typeface="Arial"/>
              </a:rPr>
              <a:t> р. </a:t>
            </a: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797" y="2151938"/>
            <a:ext cx="1202220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0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Проблеми застосування та вдосконалення  законодавства щодо забезпечення </a:t>
            </a:r>
          </a:p>
          <a:p>
            <a:pPr algn="ctr"/>
            <a:r>
              <a:rPr lang="uk-UA" sz="40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академічної доброчесності</a:t>
            </a:r>
          </a:p>
        </p:txBody>
      </p:sp>
    </p:spTree>
    <p:extLst>
      <p:ext uri="{BB962C8B-B14F-4D97-AF65-F5344CB8AC3E}">
        <p14:creationId xmlns:p14="http://schemas.microsoft.com/office/powerpoint/2010/main" val="23234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0C16A27-8E92-2057-8C4C-386A0E861318}"/>
              </a:ext>
            </a:extLst>
          </p:cNvPr>
          <p:cNvSpPr txBox="1"/>
          <p:nvPr/>
        </p:nvSpPr>
        <p:spPr>
          <a:xfrm>
            <a:off x="597516" y="1904643"/>
            <a:ext cx="10812550" cy="470898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2000" b="1" dirty="0">
                <a:ea typeface="+mn-lt"/>
                <a:cs typeface="+mn-lt"/>
              </a:rPr>
              <a:t>1. </a:t>
            </a:r>
            <a:r>
              <a:rPr lang="uk-UA" sz="2000" dirty="0">
                <a:ea typeface="+mn-lt"/>
                <a:cs typeface="+mn-lt"/>
              </a:rPr>
              <a:t>Участь у розробці змін до Закону України «Про вищу освіту».</a:t>
            </a:r>
          </a:p>
          <a:p>
            <a:br>
              <a:rPr lang="uk-UA" sz="2000" dirty="0">
                <a:ea typeface="+mn-lt"/>
                <a:cs typeface="+mn-lt"/>
              </a:rPr>
            </a:br>
            <a:r>
              <a:rPr lang="uk-UA" sz="2000" b="1" dirty="0">
                <a:ea typeface="+mn-lt"/>
                <a:cs typeface="+mn-lt"/>
              </a:rPr>
              <a:t>2. </a:t>
            </a:r>
            <a:r>
              <a:rPr lang="uk-UA" sz="2000" dirty="0">
                <a:ea typeface="+mn-lt"/>
                <a:cs typeface="+mn-lt"/>
              </a:rPr>
              <a:t>Розробка проекту Порядку присудження ступеня доктора філософії та скасування рішення разової спеціалізованої вченої ради закладу вищої освіти, наукової установи про присудження ступеня доктора філософії.</a:t>
            </a:r>
          </a:p>
          <a:p>
            <a:br>
              <a:rPr lang="uk-UA" sz="2000" dirty="0">
                <a:ea typeface="+mn-lt"/>
                <a:cs typeface="+mn-lt"/>
              </a:rPr>
            </a:br>
            <a:r>
              <a:rPr lang="uk-UA" sz="2000" b="1" dirty="0">
                <a:ea typeface="+mn-lt"/>
                <a:cs typeface="+mn-lt"/>
              </a:rPr>
              <a:t>3. </a:t>
            </a:r>
            <a:r>
              <a:rPr lang="uk-UA" sz="2000" dirty="0">
                <a:ea typeface="+mn-lt"/>
                <a:cs typeface="+mn-lt"/>
              </a:rPr>
              <a:t>Участь у розробці проекту Закону України «Про академічну доброчесність».</a:t>
            </a:r>
          </a:p>
          <a:p>
            <a:br>
              <a:rPr lang="uk-UA" sz="2000" b="1" dirty="0">
                <a:ea typeface="+mn-lt"/>
                <a:cs typeface="+mn-lt"/>
              </a:rPr>
            </a:br>
            <a:r>
              <a:rPr lang="uk-UA" sz="2000" b="1" dirty="0">
                <a:ea typeface="+mn-lt"/>
                <a:cs typeface="+mn-lt"/>
              </a:rPr>
              <a:t>4. </a:t>
            </a:r>
            <a:r>
              <a:rPr lang="uk-UA" sz="2000" dirty="0">
                <a:ea typeface="+mn-lt"/>
                <a:cs typeface="+mn-lt"/>
              </a:rPr>
              <a:t>Запропоновано зміни до Цивільного кодексу (особливості проведення конкурсів у сфері освіти і науки), Кримінального кодексу (створення академічного твору на замовлення), Кодексу законів України про працю (порушення академічної доброчесності - додаткова підстава розірвання трудового договору з ініціативи власника), Закону України «Про рекламу» тощо.  </a:t>
            </a:r>
          </a:p>
          <a:p>
            <a:br>
              <a:rPr lang="uk-UA" sz="2000" dirty="0">
                <a:ea typeface="+mn-lt"/>
                <a:cs typeface="+mn-lt"/>
              </a:rPr>
            </a:br>
            <a:r>
              <a:rPr lang="uk-UA" sz="2000" b="1" dirty="0">
                <a:ea typeface="+mn-lt"/>
                <a:cs typeface="+mn-lt"/>
              </a:rPr>
              <a:t>5. </a:t>
            </a:r>
            <a:r>
              <a:rPr lang="uk-UA" sz="2000" dirty="0">
                <a:ea typeface="+mn-lt"/>
                <a:cs typeface="+mn-lt"/>
              </a:rPr>
              <a:t>Затвердження Порядок розгляду скарг/повідомлень щодо фактів академічного</a:t>
            </a:r>
            <a:br>
              <a:rPr lang="uk-UA" sz="2000" dirty="0">
                <a:ea typeface="+mn-lt"/>
                <a:cs typeface="+mn-lt"/>
              </a:rPr>
            </a:br>
            <a:r>
              <a:rPr lang="uk-UA" sz="2000" dirty="0">
                <a:ea typeface="+mn-lt"/>
                <a:cs typeface="+mn-lt"/>
              </a:rPr>
              <a:t>плагіату, фабрикації, фальсифікації від 21 червня 2022 р.</a:t>
            </a:r>
            <a:endParaRPr lang="uk-UA" dirty="0">
              <a:ea typeface="+mn-lt"/>
              <a:cs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892" y="366384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Законодавчі ініціативи Національного агентства у сфері забезпечення академічної доброчесності</a:t>
            </a:r>
          </a:p>
        </p:txBody>
      </p:sp>
    </p:spTree>
    <p:extLst>
      <p:ext uri="{BB962C8B-B14F-4D97-AF65-F5344CB8AC3E}">
        <p14:creationId xmlns:p14="http://schemas.microsoft.com/office/powerpoint/2010/main" val="398130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0C16A27-8E92-2057-8C4C-386A0E861318}"/>
              </a:ext>
            </a:extLst>
          </p:cNvPr>
          <p:cNvSpPr txBox="1"/>
          <p:nvPr/>
        </p:nvSpPr>
        <p:spPr>
          <a:xfrm>
            <a:off x="689725" y="2004536"/>
            <a:ext cx="10812550" cy="378565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2000" b="1" dirty="0">
                <a:ea typeface="+mn-lt"/>
                <a:cs typeface="+mn-lt"/>
              </a:rPr>
              <a:t>         - </a:t>
            </a:r>
            <a:r>
              <a:rPr lang="uk-UA" sz="2000" dirty="0">
                <a:ea typeface="+mn-lt"/>
                <a:cs typeface="+mn-lt"/>
              </a:rPr>
              <a:t>Законопроект проголошує </a:t>
            </a:r>
            <a:r>
              <a:rPr lang="en-US" sz="2000">
                <a:ea typeface="+mn-lt"/>
                <a:cs typeface="+mn-lt"/>
              </a:rPr>
              <a:t>7</a:t>
            </a:r>
            <a:r>
              <a:rPr lang="uk-UA" sz="2000">
                <a:ea typeface="+mn-lt"/>
                <a:cs typeface="+mn-lt"/>
              </a:rPr>
              <a:t> </a:t>
            </a:r>
            <a:r>
              <a:rPr lang="uk-UA" sz="2000" dirty="0">
                <a:ea typeface="+mn-lt"/>
                <a:cs typeface="+mn-lt"/>
              </a:rPr>
              <a:t>цінностей та визначає основні принципи і правила академічної доброчесності, механізми її формування та забезпечення, види порушень академічної доброчесності та відповідальності за такі порушення;</a:t>
            </a:r>
          </a:p>
          <a:p>
            <a:r>
              <a:rPr lang="uk-UA" sz="2000" dirty="0">
                <a:ea typeface="+mn-lt"/>
                <a:cs typeface="+mn-lt"/>
              </a:rPr>
              <a:t>         - Всі норми законопроекту здатні ефективно працювати на всіх рівнях освіти з виокремленням ряду норм для урахування специфіки окремих рівнів освіти або видів академічної діяльності;</a:t>
            </a:r>
          </a:p>
          <a:p>
            <a:r>
              <a:rPr lang="uk-UA" sz="2000" dirty="0">
                <a:ea typeface="+mn-lt"/>
                <a:cs typeface="+mn-lt"/>
              </a:rPr>
              <a:t>         - Система забезпечення академічної доброчесності – обов’язкова складова внутрішньої системи забезпечення якості освіти будь-якого закладу освіти або наукової установи;</a:t>
            </a:r>
          </a:p>
          <a:p>
            <a:r>
              <a:rPr lang="uk-UA" sz="2000" dirty="0">
                <a:ea typeface="+mn-lt"/>
                <a:cs typeface="+mn-lt"/>
              </a:rPr>
              <a:t>         - Узгоджено перелік видів порушень академічної доброчесності, їх поняття та перелік заходів реагування;</a:t>
            </a:r>
          </a:p>
          <a:p>
            <a:r>
              <a:rPr lang="uk-UA" sz="2000" dirty="0">
                <a:ea typeface="+mn-lt"/>
                <a:cs typeface="+mn-lt"/>
              </a:rPr>
              <a:t>       - Визначено, що мінімальний вік, з якого можна притягати до академічної відповідальності (з 14 років).</a:t>
            </a:r>
            <a:endParaRPr lang="uk-UA" dirty="0">
              <a:ea typeface="+mn-lt"/>
              <a:cs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892" y="366384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Проект Закону України </a:t>
            </a:r>
          </a:p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«Про академічну доброчесність» </a:t>
            </a:r>
          </a:p>
        </p:txBody>
      </p:sp>
    </p:spTree>
    <p:extLst>
      <p:ext uri="{BB962C8B-B14F-4D97-AF65-F5344CB8AC3E}">
        <p14:creationId xmlns:p14="http://schemas.microsoft.com/office/powerpoint/2010/main" val="2729036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0C16A27-8E92-2057-8C4C-386A0E861318}"/>
              </a:ext>
            </a:extLst>
          </p:cNvPr>
          <p:cNvSpPr txBox="1"/>
          <p:nvPr/>
        </p:nvSpPr>
        <p:spPr>
          <a:xfrm>
            <a:off x="689725" y="2004536"/>
            <a:ext cx="10812550" cy="5601533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2000" b="1" dirty="0">
                <a:ea typeface="+mn-lt"/>
                <a:cs typeface="+mn-lt"/>
              </a:rPr>
              <a:t>         Розділ І Загальні положення </a:t>
            </a:r>
          </a:p>
          <a:p>
            <a:r>
              <a:rPr lang="uk-UA" sz="2000" dirty="0">
                <a:ea typeface="+mn-lt"/>
                <a:cs typeface="+mn-lt"/>
              </a:rPr>
              <a:t>(із визначенням основних термінів та переліком суб’єктів забезпечення академічної доброчесності).</a:t>
            </a:r>
          </a:p>
          <a:p>
            <a:r>
              <a:rPr lang="uk-UA" sz="2000" b="1" dirty="0">
                <a:ea typeface="+mn-lt"/>
                <a:cs typeface="+mn-lt"/>
              </a:rPr>
              <a:t>        Розділ ІІ Основні вимоги щодо забезпечення академічної доброчесності </a:t>
            </a:r>
          </a:p>
          <a:p>
            <a:r>
              <a:rPr lang="uk-UA" sz="2000" dirty="0">
                <a:ea typeface="+mn-lt"/>
                <a:cs typeface="+mn-lt"/>
              </a:rPr>
              <a:t>(в академічній діяльності, під час оцінювання, в експертній діяльності, при проведенні конкурсів).</a:t>
            </a:r>
          </a:p>
          <a:p>
            <a:r>
              <a:rPr lang="uk-UA" sz="2000" b="1" dirty="0">
                <a:ea typeface="+mn-lt"/>
                <a:cs typeface="+mn-lt"/>
              </a:rPr>
              <a:t>        Розділ ІІІ Забезпечення академічної доброчесності </a:t>
            </a:r>
            <a:r>
              <a:rPr lang="uk-UA" sz="2000" dirty="0">
                <a:ea typeface="+mn-lt"/>
                <a:cs typeface="+mn-lt"/>
              </a:rPr>
              <a:t>(у закладах освіти, наукових установах, під час зовнішнього оцінювання та в інших випадках).</a:t>
            </a:r>
          </a:p>
          <a:p>
            <a:r>
              <a:rPr lang="uk-UA" sz="2000" b="1" dirty="0">
                <a:ea typeface="+mn-lt"/>
                <a:cs typeface="+mn-lt"/>
              </a:rPr>
              <a:t>        Розділ IV Види порушень академічної доброчесності та заходи реагування </a:t>
            </a:r>
          </a:p>
          <a:p>
            <a:r>
              <a:rPr lang="uk-UA" sz="2000" dirty="0">
                <a:ea typeface="+mn-lt"/>
                <a:cs typeface="+mn-lt"/>
              </a:rPr>
              <a:t>(оновлення переліку порушень, запровадження інституційних заходів реагування на порушення академічної доброчесності та реєстру осіб, щодо яких застосовуються обмеження щодо академічної діяльності).</a:t>
            </a:r>
          </a:p>
          <a:p>
            <a:r>
              <a:rPr lang="uk-UA" sz="2000" b="1" dirty="0">
                <a:ea typeface="+mn-lt"/>
                <a:cs typeface="+mn-lt"/>
              </a:rPr>
              <a:t>       Розділ V. Встановлення факту порушення академічної доброчесності </a:t>
            </a:r>
            <a:r>
              <a:rPr lang="uk-UA" sz="2000" dirty="0">
                <a:ea typeface="+mn-lt"/>
                <a:cs typeface="+mn-lt"/>
              </a:rPr>
              <a:t>(уніфіковані загальні правила та процедури). </a:t>
            </a:r>
          </a:p>
          <a:p>
            <a:r>
              <a:rPr lang="uk-UA" sz="2000" b="1" dirty="0">
                <a:ea typeface="+mn-lt"/>
                <a:cs typeface="+mn-lt"/>
              </a:rPr>
              <a:t>       Розділ VI. Прикінцеві та перехідні положення.</a:t>
            </a:r>
          </a:p>
          <a:p>
            <a:endParaRPr lang="ru-RU" sz="2000" b="1" dirty="0">
              <a:ea typeface="+mn-lt"/>
              <a:cs typeface="+mn-lt"/>
            </a:endParaRPr>
          </a:p>
          <a:p>
            <a:endParaRPr lang="uk-UA" sz="2000" b="1" dirty="0">
              <a:ea typeface="+mn-lt"/>
              <a:cs typeface="+mn-lt"/>
            </a:endParaRPr>
          </a:p>
          <a:p>
            <a:endParaRPr lang="uk-UA" sz="2000" dirty="0">
              <a:ea typeface="+mn-lt"/>
              <a:cs typeface="+mn-lt"/>
            </a:endParaRPr>
          </a:p>
          <a:p>
            <a:endParaRPr lang="uk-UA" dirty="0">
              <a:ea typeface="+mn-lt"/>
              <a:cs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892" y="366384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Структура проекту Закону України </a:t>
            </a:r>
          </a:p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«Про академічну доброчесність» </a:t>
            </a:r>
          </a:p>
        </p:txBody>
      </p:sp>
    </p:spTree>
    <p:extLst>
      <p:ext uri="{BB962C8B-B14F-4D97-AF65-F5344CB8AC3E}">
        <p14:creationId xmlns:p14="http://schemas.microsoft.com/office/powerpoint/2010/main" val="587849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0C16A27-8E92-2057-8C4C-386A0E861318}"/>
              </a:ext>
            </a:extLst>
          </p:cNvPr>
          <p:cNvSpPr txBox="1"/>
          <p:nvPr/>
        </p:nvSpPr>
        <p:spPr>
          <a:xfrm>
            <a:off x="382365" y="1873907"/>
            <a:ext cx="4796674" cy="470898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2000" dirty="0">
                <a:ea typeface="+mn-lt"/>
                <a:cs typeface="+mn-lt"/>
              </a:rPr>
              <a:t>1) відчуження авторства;</a:t>
            </a:r>
          </a:p>
          <a:p>
            <a:r>
              <a:rPr lang="uk-UA" sz="2000" dirty="0">
                <a:ea typeface="+mn-lt"/>
                <a:cs typeface="+mn-lt"/>
              </a:rPr>
              <a:t>2) академічний плагіат;</a:t>
            </a:r>
          </a:p>
          <a:p>
            <a:r>
              <a:rPr lang="uk-UA" sz="2000" dirty="0">
                <a:ea typeface="+mn-lt"/>
                <a:cs typeface="+mn-lt"/>
              </a:rPr>
              <a:t>3) приписування авторства;</a:t>
            </a:r>
          </a:p>
          <a:p>
            <a:r>
              <a:rPr lang="uk-UA" sz="2000" dirty="0">
                <a:ea typeface="+mn-lt"/>
                <a:cs typeface="+mn-lt"/>
              </a:rPr>
              <a:t>4) самоплагіат;</a:t>
            </a:r>
          </a:p>
          <a:p>
            <a:r>
              <a:rPr lang="uk-UA" sz="2000" dirty="0">
                <a:ea typeface="+mn-lt"/>
                <a:cs typeface="+mn-lt"/>
              </a:rPr>
              <a:t>5) фабрикація;</a:t>
            </a:r>
          </a:p>
          <a:p>
            <a:r>
              <a:rPr lang="uk-UA" sz="2000" dirty="0">
                <a:ea typeface="+mn-lt"/>
                <a:cs typeface="+mn-lt"/>
              </a:rPr>
              <a:t>6) фальсифікація;</a:t>
            </a:r>
          </a:p>
          <a:p>
            <a:r>
              <a:rPr lang="uk-UA" sz="2000" dirty="0">
                <a:ea typeface="+mn-lt"/>
                <a:cs typeface="+mn-lt"/>
              </a:rPr>
              <a:t>7) недоброчесне оцінювання результатів навчання;</a:t>
            </a:r>
          </a:p>
          <a:p>
            <a:r>
              <a:rPr lang="uk-UA" sz="2000" dirty="0">
                <a:ea typeface="+mn-lt"/>
                <a:cs typeface="+mn-lt"/>
              </a:rPr>
              <a:t>8) несамостійне виконання завдання;</a:t>
            </a:r>
          </a:p>
          <a:p>
            <a:r>
              <a:rPr lang="uk-UA" sz="2000" dirty="0">
                <a:ea typeface="+mn-lt"/>
                <a:cs typeface="+mn-lt"/>
              </a:rPr>
              <a:t>9) недозволена допомога;</a:t>
            </a:r>
          </a:p>
          <a:p>
            <a:r>
              <a:rPr lang="uk-UA" sz="2000" dirty="0">
                <a:ea typeface="+mn-lt"/>
                <a:cs typeface="+mn-lt"/>
              </a:rPr>
              <a:t>10) академічний саботаж;</a:t>
            </a:r>
          </a:p>
          <a:p>
            <a:r>
              <a:rPr lang="uk-UA" sz="2000" dirty="0">
                <a:ea typeface="+mn-lt"/>
                <a:cs typeface="+mn-lt"/>
              </a:rPr>
              <a:t>11) схиляння до порушення академічної доброчесності;</a:t>
            </a:r>
          </a:p>
          <a:p>
            <a:r>
              <a:rPr lang="uk-UA" sz="2000" dirty="0">
                <a:ea typeface="+mn-lt"/>
                <a:cs typeface="+mn-lt"/>
              </a:rPr>
              <a:t>12) інституційні порушення академічної доброчесності.</a:t>
            </a:r>
            <a:endParaRPr lang="uk-UA" dirty="0">
              <a:ea typeface="+mn-lt"/>
              <a:cs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892" y="366384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Види порушень академічної доброчесності за проектом Закону «Про академічну доброчесність»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5E4ED3-A699-7433-1D47-2DCA08FCF211}"/>
              </a:ext>
            </a:extLst>
          </p:cNvPr>
          <p:cNvSpPr txBox="1"/>
          <p:nvPr/>
        </p:nvSpPr>
        <p:spPr>
          <a:xfrm>
            <a:off x="6241996" y="2819042"/>
            <a:ext cx="4796674" cy="25545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2000" b="1" i="1" dirty="0">
                <a:ea typeface="+mn-lt"/>
                <a:cs typeface="+mn-lt"/>
              </a:rPr>
              <a:t>Заходами реагування на порушення академічної доброчесності є:</a:t>
            </a:r>
          </a:p>
          <a:p>
            <a:r>
              <a:rPr lang="uk-UA" sz="2000" dirty="0">
                <a:ea typeface="+mn-lt"/>
                <a:cs typeface="+mn-lt"/>
              </a:rPr>
              <a:t>1) виховні заходи;</a:t>
            </a:r>
          </a:p>
          <a:p>
            <a:r>
              <a:rPr lang="uk-UA" sz="2000" dirty="0">
                <a:ea typeface="+mn-lt"/>
                <a:cs typeface="+mn-lt"/>
              </a:rPr>
              <a:t>2) притягнення до академічної та/або дисциплінарної відповідальності;</a:t>
            </a:r>
          </a:p>
          <a:p>
            <a:r>
              <a:rPr lang="uk-UA" sz="2000" dirty="0">
                <a:ea typeface="+mn-lt"/>
                <a:cs typeface="+mn-lt"/>
              </a:rPr>
              <a:t>3) реагування на порушення академічної доброчесності при  проведенні конкурсів;</a:t>
            </a:r>
          </a:p>
          <a:p>
            <a:r>
              <a:rPr lang="uk-UA" sz="2000" dirty="0">
                <a:ea typeface="+mn-lt"/>
                <a:cs typeface="+mn-lt"/>
              </a:rPr>
              <a:t>4) інституційні заходи реагування.</a:t>
            </a:r>
          </a:p>
        </p:txBody>
      </p:sp>
    </p:spTree>
    <p:extLst>
      <p:ext uri="{BB962C8B-B14F-4D97-AF65-F5344CB8AC3E}">
        <p14:creationId xmlns:p14="http://schemas.microsoft.com/office/powerpoint/2010/main" val="3241668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0C16A27-8E92-2057-8C4C-386A0E861318}"/>
              </a:ext>
            </a:extLst>
          </p:cNvPr>
          <p:cNvSpPr txBox="1"/>
          <p:nvPr/>
        </p:nvSpPr>
        <p:spPr>
          <a:xfrm>
            <a:off x="474573" y="1782635"/>
            <a:ext cx="10790220" cy="40934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2000" b="1" dirty="0">
                <a:ea typeface="+mn-lt"/>
                <a:cs typeface="+mn-lt"/>
              </a:rPr>
              <a:t>Керівники закладів освіти, наукових установ </a:t>
            </a:r>
            <a:r>
              <a:rPr lang="uk-UA" sz="2000" dirty="0">
                <a:ea typeface="+mn-lt"/>
                <a:cs typeface="+mn-lt"/>
              </a:rPr>
              <a:t>зобов’язані забезпечувати функціонування системи академічної доброчесності закладу, установи, підрозділу шляхом:</a:t>
            </a:r>
          </a:p>
          <a:p>
            <a:r>
              <a:rPr lang="uk-UA" sz="2000" dirty="0">
                <a:ea typeface="+mn-lt"/>
                <a:cs typeface="+mn-lt"/>
              </a:rPr>
              <a:t>- організації розробки та підтримки в актуальному стані внутрішніх актів з питань академічної доброчесності;</a:t>
            </a:r>
          </a:p>
          <a:p>
            <a:r>
              <a:rPr lang="uk-UA" sz="2000" dirty="0">
                <a:ea typeface="+mn-lt"/>
                <a:cs typeface="+mn-lt"/>
              </a:rPr>
              <a:t>- забезпечення належної фіксації повідомлень про порушення академічної доброчесності;</a:t>
            </a:r>
          </a:p>
          <a:p>
            <a:r>
              <a:rPr lang="uk-UA" sz="2000" dirty="0">
                <a:ea typeface="+mn-lt"/>
                <a:cs typeface="+mn-lt"/>
              </a:rPr>
              <a:t>- забезпечення оприлюднення внутрішніх актів з питань академічної доброчесності;</a:t>
            </a:r>
          </a:p>
          <a:p>
            <a:r>
              <a:rPr lang="uk-UA" sz="2000" dirty="0">
                <a:ea typeface="+mn-lt"/>
                <a:cs typeface="+mn-lt"/>
              </a:rPr>
              <a:t>- забезпечення функціонування у закладі освіти, науковій установі спеціалізованого програмного забезпечення із виявлення ознак порушень академічної доброчесності та доступу до нього учасників освітнього процесу;</a:t>
            </a:r>
          </a:p>
          <a:p>
            <a:r>
              <a:rPr lang="uk-UA" sz="2000" dirty="0">
                <a:ea typeface="+mn-lt"/>
                <a:cs typeface="+mn-lt"/>
              </a:rPr>
              <a:t>- забезпечення належного розгляду повідомлень про ймовірні порушення академічної доброчесності;</a:t>
            </a:r>
          </a:p>
          <a:p>
            <a:r>
              <a:rPr lang="uk-UA" sz="2000" dirty="0">
                <a:ea typeface="+mn-lt"/>
                <a:cs typeface="+mn-lt"/>
              </a:rPr>
              <a:t>- організації регулярних (систематичних) заходів з популяризації, пропагування, підвищення обізнаності про цінності, принципи, правила академічної доброчесності тощо.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9892" y="366384"/>
            <a:ext cx="937123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Пропозиції щодо забезпечення академічної доброчесності в управлінні закладом освіти, науковою установою</a:t>
            </a:r>
          </a:p>
        </p:txBody>
      </p:sp>
    </p:spTree>
    <p:extLst>
      <p:ext uri="{BB962C8B-B14F-4D97-AF65-F5344CB8AC3E}">
        <p14:creationId xmlns:p14="http://schemas.microsoft.com/office/powerpoint/2010/main" val="89817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0C16A27-8E92-2057-8C4C-386A0E861318}"/>
              </a:ext>
            </a:extLst>
          </p:cNvPr>
          <p:cNvSpPr txBox="1"/>
          <p:nvPr/>
        </p:nvSpPr>
        <p:spPr>
          <a:xfrm>
            <a:off x="443837" y="2819041"/>
            <a:ext cx="4796674" cy="25545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2000" dirty="0">
                <a:ea typeface="+mn-lt"/>
                <a:cs typeface="+mn-lt"/>
              </a:rPr>
              <a:t>Під час проведення конкурсу на посаду керівника закладу освіти, наукової установи у порядку, затвердженому центральним органом виконавчої влади у сфері освіти і науки, проводиться перевірка кожного кандидата на посаду на предмет наявності ознак порушень академічної доброчесності.</a:t>
            </a:r>
            <a:endParaRPr lang="uk-UA" dirty="0">
              <a:ea typeface="+mn-lt"/>
              <a:cs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9892" y="366384"/>
            <a:ext cx="937123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Пропозиції щодо забезпечення академічної доброчесності в управлінні закладом освіти, науковою установою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5E4ED3-A699-7433-1D47-2DCA08FCF211}"/>
              </a:ext>
            </a:extLst>
          </p:cNvPr>
          <p:cNvSpPr txBox="1"/>
          <p:nvPr/>
        </p:nvSpPr>
        <p:spPr>
          <a:xfrm>
            <a:off x="6241996" y="2819042"/>
            <a:ext cx="4796674" cy="255454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2000" b="1" i="1" dirty="0">
                <a:ea typeface="+mn-lt"/>
                <a:cs typeface="+mn-lt"/>
              </a:rPr>
              <a:t>Особливості притягнення до академічної відповідальності керівників закладів освіти, наукових установ:</a:t>
            </a:r>
          </a:p>
          <a:p>
            <a:r>
              <a:rPr lang="uk-UA" sz="2000" dirty="0">
                <a:ea typeface="+mn-lt"/>
                <a:cs typeface="+mn-lt"/>
              </a:rPr>
              <a:t>   - питання має розглядатися в іншому закладі вищої освіти, науковій установі, що мають акредитовані освітні програми третього рівня вищої освіти або інституційну акредитацію</a:t>
            </a:r>
          </a:p>
        </p:txBody>
      </p:sp>
    </p:spTree>
    <p:extLst>
      <p:ext uri="{BB962C8B-B14F-4D97-AF65-F5344CB8AC3E}">
        <p14:creationId xmlns:p14="http://schemas.microsoft.com/office/powerpoint/2010/main" val="3087100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7F460D-1371-27DC-27B6-BBD209801133}"/>
              </a:ext>
            </a:extLst>
          </p:cNvPr>
          <p:cNvSpPr txBox="1"/>
          <p:nvPr/>
        </p:nvSpPr>
        <p:spPr>
          <a:xfrm>
            <a:off x="898575" y="1887328"/>
            <a:ext cx="9563453" cy="47089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sz="2000" dirty="0">
                <a:ea typeface="+mn-lt"/>
                <a:cs typeface="+mn-lt"/>
              </a:rPr>
              <a:t>       - Заклади освіти, наукові установи мають сформувати внутрішню систему забезпечення академічної доброчесності як складову їхньої академічної культури та внутрішньої системи забезпечення якості.</a:t>
            </a:r>
          </a:p>
          <a:p>
            <a:r>
              <a:rPr lang="uk-UA" sz="2000" dirty="0">
                <a:ea typeface="+mn-lt"/>
                <a:cs typeface="+mn-lt"/>
              </a:rPr>
              <a:t>      - Заклади освіти (наукові установи) повинні надавати інформацію щодо власної академічної діяльності та академічної діяльності педагогічних, науково-педагогічних, наукових працівників яка має бути повною і достовірною.</a:t>
            </a:r>
          </a:p>
          <a:p>
            <a:r>
              <a:rPr lang="uk-UA" sz="2000" dirty="0">
                <a:ea typeface="+mn-lt"/>
                <a:cs typeface="+mn-lt"/>
              </a:rPr>
              <a:t>       -  Визначення ЗВО (наукові установи) головним суб’єктом забезпечення дотримання принципів академічної доброчесності з наданням їм додаткових можливостей реагування на відповідні порушення.</a:t>
            </a:r>
            <a:br>
              <a:rPr lang="uk-UA" sz="2000" dirty="0">
                <a:ea typeface="+mn-lt"/>
                <a:cs typeface="+mn-lt"/>
              </a:rPr>
            </a:br>
            <a:r>
              <a:rPr lang="uk-UA" sz="2000" dirty="0">
                <a:ea typeface="+mn-lt"/>
                <a:cs typeface="+mn-lt"/>
              </a:rPr>
              <a:t>       - Національне агентство повинно стати переважно апеляційною інстанцією стосовно рішень ЗВО з питань порушень академічної доброчесності.</a:t>
            </a:r>
            <a:br>
              <a:rPr lang="uk-UA" sz="2000" dirty="0">
                <a:ea typeface="+mn-lt"/>
                <a:cs typeface="+mn-lt"/>
              </a:rPr>
            </a:br>
            <a:r>
              <a:rPr lang="uk-UA" sz="2000" dirty="0">
                <a:ea typeface="+mn-lt"/>
                <a:cs typeface="+mn-lt"/>
              </a:rPr>
              <a:t>       - Корегування переліку порушень академічної доброчесності та конкретизація процедури їх встановлення. </a:t>
            </a:r>
            <a:endParaRPr lang="en-US" sz="2000" dirty="0">
              <a:ea typeface="+mn-lt"/>
              <a:cs typeface="+mn-lt"/>
            </a:endParaRPr>
          </a:p>
          <a:p>
            <a:r>
              <a:rPr lang="en-US" sz="2000" dirty="0">
                <a:ea typeface="+mn-lt"/>
                <a:cs typeface="+mn-lt"/>
              </a:rPr>
              <a:t>      - </a:t>
            </a:r>
            <a:r>
              <a:rPr lang="uk-UA" sz="2000" dirty="0">
                <a:ea typeface="+mn-lt"/>
                <a:cs typeface="+mn-lt"/>
              </a:rPr>
              <a:t>Підвищення якості освіти та наукової діяльності, збільшення рівня довіри до результатів навчання та наукової діяльності.</a:t>
            </a:r>
            <a:endParaRPr lang="uk-UA" sz="2000" dirty="0">
              <a:cs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89113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Очікування від прийняття Закону України «Про академічну доброчесність</a:t>
            </a:r>
            <a:r>
              <a:rPr lang="ru-RU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».</a:t>
            </a:r>
            <a:endParaRPr lang="uk-UA" sz="32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3300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CCFA6EDE-78C1-45AD-A78F-06B544EF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7243E-625E-4824-84B2-A1434F6E6E6D}" type="slidenum">
              <a:rPr lang="uk-UA" smtClean="0"/>
              <a:t>17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3700949" y="2967335"/>
            <a:ext cx="47900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Дякую за увагу!</a:t>
            </a:r>
            <a:endParaRPr lang="ru-RU" sz="54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680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C948BA8C-735E-4DBB-A6D0-4ADF5B1EE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145" y="2446986"/>
            <a:ext cx="5551770" cy="32368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l"/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   Міжнародний центр академічної доброчесності (</a:t>
            </a:r>
            <a:r>
              <a:rPr lang="en-US" sz="1800" dirty="0"/>
              <a:t>ICAI) </a:t>
            </a:r>
            <a:r>
              <a:rPr lang="uk-UA" sz="1800" dirty="0"/>
              <a:t>при визначенні академічної доброчесності використовує позитивний підхід та спирається на цінності, яких необхідно дотримуватися: </a:t>
            </a:r>
            <a:br>
              <a:rPr lang="uk-UA" sz="1800" dirty="0"/>
            </a:br>
            <a:r>
              <a:rPr lang="uk-UA" sz="1800" dirty="0"/>
              <a:t>       - чесність, </a:t>
            </a:r>
            <a:br>
              <a:rPr lang="uk-UA" sz="1800" dirty="0"/>
            </a:br>
            <a:r>
              <a:rPr lang="uk-UA" sz="1800" dirty="0"/>
              <a:t>       - довіра, </a:t>
            </a:r>
            <a:br>
              <a:rPr lang="uk-UA" sz="1800" dirty="0"/>
            </a:br>
            <a:r>
              <a:rPr lang="uk-UA" sz="1800" dirty="0"/>
              <a:t>       - справедливість, </a:t>
            </a:r>
            <a:br>
              <a:rPr lang="uk-UA" sz="1800" dirty="0"/>
            </a:br>
            <a:r>
              <a:rPr lang="uk-UA" sz="1800" dirty="0"/>
              <a:t>       - повага, </a:t>
            </a:r>
            <a:br>
              <a:rPr lang="uk-UA" sz="1800" dirty="0"/>
            </a:br>
            <a:r>
              <a:rPr lang="uk-UA" sz="1800" dirty="0"/>
              <a:t>       - відповідальність та мужність.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    Такий підхід не встановлює відповідальність за порушення, а запрошує приєднатися до визнаних цінностей.  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</a:t>
            </a:r>
            <a:br>
              <a:rPr lang="uk-UA" sz="1800" dirty="0"/>
            </a:br>
            <a:endParaRPr lang="uk-UA" sz="2000" b="1" dirty="0">
              <a:ea typeface="+mj-lt"/>
              <a:cs typeface="+mj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18300866"/>
              </p:ext>
            </p:extLst>
          </p:nvPr>
        </p:nvGraphicFramePr>
        <p:xfrm>
          <a:off x="6382211" y="2446986"/>
          <a:ext cx="5687869" cy="3236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689113"/>
            <a:ext cx="937123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Міжнародні стандарти та європейська практика у сфері формування простору академічної доброчесності </a:t>
            </a:r>
            <a:endParaRPr lang="uk-UA" sz="32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20236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C948BA8C-735E-4DBB-A6D0-4ADF5B1EE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145" y="2446986"/>
            <a:ext cx="5551770" cy="32368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l"/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     </a:t>
            </a:r>
            <a:br>
              <a:rPr lang="uk-UA" sz="1800" dirty="0"/>
            </a:br>
            <a:r>
              <a:rPr lang="uk-UA" sz="1800" dirty="0"/>
              <a:t>      Закон України «Про освіту» від 05.09.2017 р.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       Академічна доброчесність - це сукупність етичних принципів та визначених законом правил, якими мають керуватися учасники освітнього процесу під час навчання, викладання та провадження наукової (творчої) діяльності з метою забезпечення довіри до результатів навчання та/або наукових (творчих) досягнень (ч. 1 ст. 42).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    </a:t>
            </a:r>
            <a:br>
              <a:rPr lang="uk-UA" sz="1800" dirty="0"/>
            </a:br>
            <a:r>
              <a:rPr lang="uk-UA" sz="1800" dirty="0"/>
              <a:t> </a:t>
            </a:r>
            <a:br>
              <a:rPr lang="uk-UA" sz="1800" dirty="0"/>
            </a:br>
            <a:endParaRPr lang="uk-UA" sz="2000" b="1" dirty="0">
              <a:ea typeface="+mj-lt"/>
              <a:cs typeface="+mj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819401917"/>
              </p:ext>
            </p:extLst>
          </p:nvPr>
        </p:nvGraphicFramePr>
        <p:xfrm>
          <a:off x="6382211" y="2446986"/>
          <a:ext cx="5687869" cy="3236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689113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Поняття академічної доброчесності та його нормативне регулювання в Україні</a:t>
            </a:r>
            <a:endParaRPr lang="uk-UA" sz="32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12152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C948BA8C-735E-4DBB-A6D0-4ADF5B1EE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145" y="2446986"/>
            <a:ext cx="5551770" cy="32368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l"/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     </a:t>
            </a:r>
            <a:br>
              <a:rPr lang="uk-UA" sz="1800" dirty="0"/>
            </a:br>
            <a:r>
              <a:rPr lang="uk-UA" sz="1800" dirty="0"/>
              <a:t>      1) академічний плагіат - оприлюднення (частково або повністю) наукових (творчих) результатів, отриманих іншими особами, як результатів власного дослідження (творчості) та/або відтворення опублікованих текстів (оприлюднених творів мистецтва) інших авторів без зазначення авторства;</a:t>
            </a:r>
            <a:br>
              <a:rPr lang="uk-UA" sz="1800" dirty="0"/>
            </a:br>
            <a:r>
              <a:rPr lang="uk-UA" sz="1800" dirty="0"/>
              <a:t>2) самоплагіат;</a:t>
            </a:r>
            <a:br>
              <a:rPr lang="uk-UA" sz="1800" dirty="0"/>
            </a:br>
            <a:r>
              <a:rPr lang="uk-UA" sz="1800" dirty="0"/>
              <a:t>3) фабрикація;</a:t>
            </a:r>
            <a:br>
              <a:rPr lang="uk-UA" sz="1800" dirty="0"/>
            </a:br>
            <a:r>
              <a:rPr lang="uk-UA" sz="1800" dirty="0"/>
              <a:t>4) фальсифікація;</a:t>
            </a:r>
            <a:br>
              <a:rPr lang="uk-UA" sz="1800" dirty="0"/>
            </a:br>
            <a:r>
              <a:rPr lang="uk-UA" sz="1800" dirty="0"/>
              <a:t>5) списування;</a:t>
            </a:r>
            <a:br>
              <a:rPr lang="uk-UA" sz="1800" dirty="0"/>
            </a:br>
            <a:r>
              <a:rPr lang="uk-UA" sz="1800" dirty="0"/>
              <a:t>6) обман;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    </a:t>
            </a:r>
            <a:br>
              <a:rPr lang="uk-UA" sz="1800" dirty="0"/>
            </a:br>
            <a:r>
              <a:rPr lang="uk-UA" sz="1800" dirty="0"/>
              <a:t> </a:t>
            </a:r>
            <a:br>
              <a:rPr lang="uk-UA" sz="1800" dirty="0"/>
            </a:br>
            <a:endParaRPr lang="uk-UA" sz="2000" b="1" dirty="0">
              <a:ea typeface="+mj-lt"/>
              <a:cs typeface="+mj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76027869"/>
              </p:ext>
            </p:extLst>
          </p:nvPr>
        </p:nvGraphicFramePr>
        <p:xfrm>
          <a:off x="6382211" y="2446986"/>
          <a:ext cx="5687869" cy="3236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689113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Форми (різновиди) порушень академічної доброчесності</a:t>
            </a:r>
            <a:endParaRPr lang="uk-UA" sz="32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78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C948BA8C-735E-4DBB-A6D0-4ADF5B1EE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145" y="2446986"/>
            <a:ext cx="5551770" cy="32368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l"/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     </a:t>
            </a:r>
            <a:br>
              <a:rPr lang="uk-UA" sz="1800" dirty="0"/>
            </a:br>
            <a:r>
              <a:rPr lang="uk-UA" sz="1800" dirty="0"/>
              <a:t>      1. </a:t>
            </a:r>
            <a:r>
              <a:rPr lang="uk-UA" sz="1800" b="1" i="1" dirty="0"/>
              <a:t>Академічна доброчесність </a:t>
            </a:r>
            <a:r>
              <a:rPr lang="uk-UA" sz="1800" i="1" dirty="0"/>
              <a:t>знаходиться серед основних засад державної політики у сфері освіти та принципів освітньої діяльності так само як і академічна свобода, прозорість і публічність прийняття та виконання управлінських рішень, відповідальність і підзвітність суб’єктів освітньої діяльності перед суспільством тощо (ст. 6 ЗУ «Про освіту»).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    </a:t>
            </a:r>
            <a:br>
              <a:rPr lang="uk-UA" sz="1800" dirty="0"/>
            </a:br>
            <a:r>
              <a:rPr lang="uk-UA" sz="1800" dirty="0"/>
              <a:t> </a:t>
            </a:r>
            <a:br>
              <a:rPr lang="uk-UA" sz="1800" dirty="0"/>
            </a:br>
            <a:endParaRPr lang="uk-UA" sz="2000" b="1" dirty="0">
              <a:ea typeface="+mj-lt"/>
              <a:cs typeface="+mj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16749258"/>
              </p:ext>
            </p:extLst>
          </p:nvPr>
        </p:nvGraphicFramePr>
        <p:xfrm>
          <a:off x="6382211" y="2446986"/>
          <a:ext cx="5687869" cy="3236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689113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Академічна доброчесність як обов’язкова складова якості освітньої діяльності </a:t>
            </a:r>
            <a:endParaRPr lang="uk-UA" sz="32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19099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C948BA8C-735E-4DBB-A6D0-4ADF5B1EE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145" y="2446986"/>
            <a:ext cx="5551770" cy="32368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l"/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     </a:t>
            </a:r>
            <a:br>
              <a:rPr lang="uk-UA" sz="1800" dirty="0"/>
            </a:br>
            <a:r>
              <a:rPr lang="uk-UA" sz="1800" dirty="0"/>
              <a:t>      3. Заклади вищої освіти зобов’язані … мати внутрішню систему забезпечення якості вищої освіти, у тому числі затверджену політику забезпечення дотримання учасниками освітнього процесу академічної доброчесності (ст. 32 ЗУ «Про вищу освіту»).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4. До обов’язків науково-педагогічних, наукових і педагогічних працівників віднесено … дотримуватися в освітньому процесі та науковій (творчій) діяльності академічної доброчесності та забезпечувати її дотримання здобувачами вищої освіти (ст. 58 ЗУ Про вищу освіту).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    </a:t>
            </a:r>
            <a:br>
              <a:rPr lang="uk-UA" sz="1800" dirty="0"/>
            </a:br>
            <a:r>
              <a:rPr lang="uk-UA" sz="1800" dirty="0"/>
              <a:t> </a:t>
            </a:r>
            <a:br>
              <a:rPr lang="uk-UA" sz="1800" dirty="0"/>
            </a:br>
            <a:endParaRPr lang="uk-UA" sz="2000" b="1" dirty="0">
              <a:ea typeface="+mj-lt"/>
              <a:cs typeface="+mj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13396981"/>
              </p:ext>
            </p:extLst>
          </p:nvPr>
        </p:nvGraphicFramePr>
        <p:xfrm>
          <a:off x="6382211" y="2446986"/>
          <a:ext cx="5687869" cy="3236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689113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Академічна доброчесність як обов’язкова складова якості освітньої діяльності </a:t>
            </a:r>
            <a:endParaRPr lang="uk-UA" sz="32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5280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C948BA8C-735E-4DBB-A6D0-4ADF5B1EE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145" y="2446986"/>
            <a:ext cx="5551770" cy="32368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just"/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Законодавством на Національне агентство покладається:</a:t>
            </a:r>
            <a:br>
              <a:rPr lang="uk-UA" sz="1800" dirty="0"/>
            </a:br>
            <a:r>
              <a:rPr lang="uk-UA" sz="1800" dirty="0"/>
              <a:t>    </a:t>
            </a:r>
            <a:br>
              <a:rPr lang="uk-UA" sz="1800" dirty="0"/>
            </a:br>
            <a:r>
              <a:rPr lang="uk-UA" sz="1800" dirty="0"/>
              <a:t>- розгляд скарг та повідомлень про порушення академічної доброчесності у дисертаціях за результатом захисту яких присуджено науковий ступень;</a:t>
            </a:r>
            <a:br>
              <a:rPr lang="uk-UA" sz="1800" dirty="0"/>
            </a:br>
            <a:r>
              <a:rPr lang="uk-UA" sz="1800" dirty="0"/>
              <a:t>- надається право скасовувати рішення про присудження ступеня доктора філософії у порядку, визначеному Кабінетом Міністрів України;</a:t>
            </a:r>
            <a:br>
              <a:rPr lang="uk-UA" sz="1800" dirty="0"/>
            </a:br>
            <a:r>
              <a:rPr lang="uk-UA" sz="1800" dirty="0"/>
              <a:t> 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</a:t>
            </a:r>
            <a:br>
              <a:rPr lang="uk-UA" sz="1800" dirty="0"/>
            </a:br>
            <a:endParaRPr lang="uk-UA" sz="2000" b="1" dirty="0">
              <a:ea typeface="+mj-lt"/>
              <a:cs typeface="+mj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98159728"/>
              </p:ext>
            </p:extLst>
          </p:nvPr>
        </p:nvGraphicFramePr>
        <p:xfrm>
          <a:off x="6382211" y="2446986"/>
          <a:ext cx="5687869" cy="3236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689113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Підстави участі Національного агентства у формування простору академічної доброчесності </a:t>
            </a:r>
            <a:endParaRPr lang="uk-UA" sz="32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9952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C948BA8C-735E-4DBB-A6D0-4ADF5B1EEF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8145" y="2446986"/>
            <a:ext cx="5551770" cy="323686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just"/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br>
              <a:rPr lang="uk-UA" sz="1800" dirty="0"/>
            </a:br>
            <a:r>
              <a:rPr lang="uk-UA" sz="1800" b="1" i="1" dirty="0"/>
              <a:t>Порядок присудження ступеня доктора філософії та скасування рішення разової спеціалізованої вченої ради  закладу вищої освіти, наукової установи  про присудження ступеня доктора філософії </a:t>
            </a:r>
            <a:r>
              <a:rPr lang="uk-UA" sz="1800" dirty="0" err="1"/>
              <a:t>затв</a:t>
            </a:r>
            <a:r>
              <a:rPr lang="uk-UA" sz="1800" dirty="0"/>
              <a:t>. постановою КМУ від 12.01.2022 р. № 44: </a:t>
            </a:r>
            <a:br>
              <a:rPr lang="uk-UA" sz="1800" dirty="0"/>
            </a:br>
            <a:r>
              <a:rPr lang="uk-UA" sz="1800" dirty="0"/>
              <a:t>Національне агентство має право прийняти рішення про скасування рішення разової ради про присудження ступеня доктора філософії у зв’язку з виявленням у дисертації та/або наукових публікаціях, в яких висвітлені наукові результати дисертації, фактів академічного плагіату, фабрикації, фальсифікації…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</a:t>
            </a:r>
            <a:br>
              <a:rPr lang="uk-UA" sz="1800" dirty="0"/>
            </a:br>
            <a:br>
              <a:rPr lang="uk-UA" sz="1800" dirty="0"/>
            </a:br>
            <a:r>
              <a:rPr lang="uk-UA" sz="1800" dirty="0"/>
              <a:t> </a:t>
            </a:r>
            <a:br>
              <a:rPr lang="uk-UA" sz="1800" dirty="0"/>
            </a:br>
            <a:endParaRPr lang="uk-UA" sz="2000" b="1" dirty="0">
              <a:ea typeface="+mj-lt"/>
              <a:cs typeface="+mj-lt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33502793"/>
              </p:ext>
            </p:extLst>
          </p:nvPr>
        </p:nvGraphicFramePr>
        <p:xfrm>
          <a:off x="6382211" y="2446986"/>
          <a:ext cx="5687869" cy="3236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689113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Підстави участі Національного агентства у формування простору академічної доброчесності </a:t>
            </a:r>
            <a:endParaRPr lang="uk-UA" sz="3200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9880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44123018"/>
              </p:ext>
            </p:extLst>
          </p:nvPr>
        </p:nvGraphicFramePr>
        <p:xfrm>
          <a:off x="772877" y="2085092"/>
          <a:ext cx="9257814" cy="167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2252D476-370F-E529-6085-80A824835771}"/>
              </a:ext>
            </a:extLst>
          </p:cNvPr>
          <p:cNvSpPr txBox="1"/>
          <p:nvPr/>
        </p:nvSpPr>
        <p:spPr>
          <a:xfrm>
            <a:off x="953906" y="3999031"/>
            <a:ext cx="10399894" cy="20313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dirty="0"/>
              <a:t>Підкритерій 5.4. У закладі вищої освіти визначено чіткі та зрозумілі політику, стандарти і процедури дотримання академічної доброчесності, яких послідовно дотримуються всі учасники освітнього процесу... Заклад вищої освіти популяризує академічну доброчесність … та використовує відповідні технологічні рішення як інструменти протидії порушенням академічної доброчесності».</a:t>
            </a:r>
          </a:p>
          <a:p>
            <a:pPr algn="just"/>
            <a:endParaRPr lang="uk-UA" dirty="0"/>
          </a:p>
          <a:p>
            <a:pPr algn="just"/>
            <a:r>
              <a:rPr lang="uk-UA" dirty="0"/>
              <a:t>Підкритерій 10.6: Заклад вищої освіти забезпечує дотримання академічної доброчесності у професійній діяльності наукових керівників та аспірантів (ад’юнктів)…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689113"/>
            <a:ext cx="9371237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Calibri Light"/>
              </a:rPr>
              <a:t>Завдання Національного агентства у сфері формування простору академічної доброчесності </a:t>
            </a:r>
          </a:p>
        </p:txBody>
      </p:sp>
    </p:spTree>
    <p:extLst>
      <p:ext uri="{BB962C8B-B14F-4D97-AF65-F5344CB8AC3E}">
        <p14:creationId xmlns:p14="http://schemas.microsoft.com/office/powerpoint/2010/main" val="17563402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6771</TotalTime>
  <Words>1957</Words>
  <Application>Microsoft Office PowerPoint</Application>
  <PresentationFormat>Широкий екран</PresentationFormat>
  <Paragraphs>125</Paragraphs>
  <Slides>17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18" baseType="lpstr">
      <vt:lpstr>Тема Office</vt:lpstr>
      <vt:lpstr>Презентація PowerPoint</vt:lpstr>
      <vt:lpstr>       Міжнародний центр академічної доброчесності (ICAI) при визначенні академічної доброчесності використовує позитивний підхід та спирається на цінності, яких необхідно дотримуватися:         - чесність,         - довіра,         - справедливість,         - повага,         - відповідальність та мужність.       Такий підхід не встановлює відповідальність за порушення, а запрошує приєднатися до визнаних цінностей.      </vt:lpstr>
      <vt:lpstr>                Закон України «Про освіту» від 05.09.2017 р.          Академічна доброчесність - це сукупність етичних принципів та визначених законом правил, якими мають керуватися учасники освітнього процесу під час навчання, викладання та провадження наукової (творчої) діяльності з метою забезпечення довіри до результатів навчання та/або наукових (творчих) досягнень (ч. 1 ст. 42).          </vt:lpstr>
      <vt:lpstr>                1) академічний плагіат - оприлюднення (частково або повністю) наукових (творчих) результатів, отриманих іншими особами, як результатів власного дослідження (творчості) та/або відтворення опублікованих текстів (оприлюднених творів мистецтва) інших авторів без зазначення авторства; 2) самоплагіат; 3) фабрикація; 4) фальсифікація; 5) списування; 6) обман;          </vt:lpstr>
      <vt:lpstr>                1. Академічна доброчесність знаходиться серед основних засад державної політики у сфері освіти та принципів освітньої діяльності так само як і академічна свобода, прозорість і публічність прийняття та виконання управлінських рішень, відповідальність і підзвітність суб’єктів освітньої діяльності перед суспільством тощо (ст. 6 ЗУ «Про освіту»).          </vt:lpstr>
      <vt:lpstr>                3. Заклади вищої освіти зобов’язані … мати внутрішню систему забезпечення якості вищої освіти, у тому числі затверджену політику забезпечення дотримання учасниками освітнього процесу академічної доброчесності (ст. 32 ЗУ «Про вищу освіту»).  4. До обов’язків науково-педагогічних, наукових і педагогічних працівників віднесено … дотримуватися в освітньому процесі та науковій (творчій) діяльності академічної доброчесності та забезпечувати її дотримання здобувачами вищої освіти (ст. 58 ЗУ Про вищу освіту).          </vt:lpstr>
      <vt:lpstr>    Законодавством на Національне агентство покладається:      - розгляд скарг та повідомлень про порушення академічної доброчесності у дисертаціях за результатом захисту яких присуджено науковий ступень; - надається право скасовувати рішення про присудження ступеня доктора філософії у порядку, визначеному Кабінетом Міністрів України;      </vt:lpstr>
      <vt:lpstr>       Порядок присудження ступеня доктора філософії та скасування рішення разової спеціалізованої вченої ради  закладу вищої освіти, наукової установи  про присудження ступеня доктора філософії затв. постановою КМУ від 12.01.2022 р. № 44:  Національне агентство має право прийняти рішення про скасування рішення разової ради про присудження ступеня доктора філософії у зв’язку з виявленням у дисертації та/або наукових публікаціях, в яких висвітлені наукові результати дисертації, фактів академічного плагіату, фабрикації, фальсифікації…        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Трансформація управління сучасним університетом</dc:title>
  <dc:creator>MMP_OIB</dc:creator>
  <cp:lastModifiedBy>Ivan Nazarov</cp:lastModifiedBy>
  <cp:revision>633</cp:revision>
  <cp:lastPrinted>2017-11-01T13:24:15Z</cp:lastPrinted>
  <dcterms:created xsi:type="dcterms:W3CDTF">2017-10-01T15:33:00Z</dcterms:created>
  <dcterms:modified xsi:type="dcterms:W3CDTF">2024-04-11T13:51:50Z</dcterms:modified>
</cp:coreProperties>
</file>