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95" r:id="rId2"/>
    <p:sldId id="256" r:id="rId3"/>
    <p:sldId id="272" r:id="rId4"/>
    <p:sldId id="274" r:id="rId5"/>
    <p:sldId id="273" r:id="rId6"/>
    <p:sldId id="275" r:id="rId7"/>
    <p:sldId id="262" r:id="rId8"/>
    <p:sldId id="263" r:id="rId9"/>
    <p:sldId id="276" r:id="rId10"/>
    <p:sldId id="277" r:id="rId11"/>
    <p:sldId id="265" r:id="rId12"/>
    <p:sldId id="269" r:id="rId13"/>
    <p:sldId id="278" r:id="rId14"/>
    <p:sldId id="266" r:id="rId15"/>
    <p:sldId id="279" r:id="rId16"/>
    <p:sldId id="280" r:id="rId17"/>
    <p:sldId id="267" r:id="rId18"/>
    <p:sldId id="271" r:id="rId19"/>
    <p:sldId id="281" r:id="rId20"/>
    <p:sldId id="282" r:id="rId21"/>
    <p:sldId id="283" r:id="rId22"/>
    <p:sldId id="284" r:id="rId23"/>
    <p:sldId id="290" r:id="rId24"/>
    <p:sldId id="285" r:id="rId25"/>
    <p:sldId id="289" r:id="rId26"/>
    <p:sldId id="286" r:id="rId27"/>
    <p:sldId id="291" r:id="rId28"/>
    <p:sldId id="287" r:id="rId29"/>
    <p:sldId id="288" r:id="rId30"/>
    <p:sldId id="292" r:id="rId31"/>
    <p:sldId id="293" r:id="rId3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085"/>
    <a:srgbClr val="B2C32E"/>
    <a:srgbClr val="D15B8C"/>
    <a:srgbClr val="2B4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8"/>
  </p:normalViewPr>
  <p:slideViewPr>
    <p:cSldViewPr snapToGrid="0" showGuides="1">
      <p:cViewPr varScale="1">
        <p:scale>
          <a:sx n="88" d="100"/>
          <a:sy n="88" d="100"/>
        </p:scale>
        <p:origin x="184" y="7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199E0-D1E7-614D-8561-FBB544CF04E3}" type="datetimeFigureOut">
              <a:rPr lang="ru-UA" smtClean="0"/>
              <a:t>13.04.2024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9C885-5676-9B4F-8D90-EC32160A38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717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49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3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34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4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39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6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2497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8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5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0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39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880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p32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88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D7F98-7305-3DE3-BE49-5E37E5641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23BCC9-E874-507D-BD83-2395E7F36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B201B-3E89-115D-0DC6-9AD798F6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E664C8-1BDE-5752-7B4B-AF21B3B1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CBFE6E-9E2B-2504-D340-68C679D5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725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7C1FF-E269-7058-A59E-786E77E8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A698C3-2AF1-D7AA-20A1-3759666EE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9D0C00-FBAE-A26A-DAF1-2B25B42DA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59EE0F-32C7-EA53-19FE-CC8F9AEF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2C572-E1B6-5F7C-6D0E-050F38CB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7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48DBC4-E382-AFBB-40B8-A6A579669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B0CA6D-1FDC-9DD4-9D75-A2E1FF43B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A4EEFC-7591-9BD6-2436-F131BB82C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DF1854-131E-7188-3B8C-D9610B19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7F8785-C371-1433-DBA5-C0DAADD9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9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1916B-43F2-EBC5-CC90-61CBF290D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F5ACA5-3463-677B-E15B-35E2BD131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E9125-0E7C-75E6-01E8-9F892247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9B2FEB-3A59-12E7-0953-2F8D3DFD6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335A-1D97-FF30-FDC5-C5005E59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162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FCCA2-A45B-98EE-29DC-572A3CC5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CA343F-97D8-7975-10BF-623C8236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71B0B1-2B1D-F5AB-8CCE-82D6207D0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02F0D-250D-F4F4-26FF-B83DAEDE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4B66E9-2BFE-4DA1-4B57-E0C69DAF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83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A93F3-B977-2F65-057D-0ECA70FF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B751BF-3E5F-7ABE-2D9D-785D8883A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F8A31-6402-BD15-B8AF-A712C5C77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9B1FDC-F589-5BE3-8060-D4CF0394E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A12884-5B51-5C8A-BD25-A95F6EF8A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D3F431-A97F-B888-DD5B-9B86B60B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164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D3CB8-EC78-A78A-05B3-D7AAB652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3B6B4D-A1B2-9290-2FC0-F20B8D797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8C3A4F-9E30-432A-BDDC-CBCE6CF8D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54EB40-D50B-445B-7914-07C137EF3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6F3051-1FC0-F294-E030-18F782A72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3381B9-2D4E-794F-3130-540C5F2F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5791C-CC59-C34A-89BA-C42225E5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297BBF-A521-5D62-892F-80FCB90C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57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3B5E9-897A-14BC-6E72-1B446FB0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3E3646-249E-4B48-3049-F16DF5C3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9BC2B4-A61E-7127-046F-128E4822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3422AE-48AD-AF9C-EB6D-2864EF08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135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7647BC-ADB0-CD4F-2957-DE5A71E3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7A3123-4CDC-4617-DC54-857794DD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6D381C-9DBF-630A-F717-03730960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527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0BC22-2610-87B7-6331-F40B8AA9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361DD-D622-747E-3325-9C472327C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3C6BE5-00A5-16DD-9FF2-27BD99EC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4C02C7-C466-D7C8-2A88-F70BCBF2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EA2937-F5AC-A463-5915-5A10CD40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CD16A5-AAF2-CF17-C7BF-4CE9150F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324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B06464-672A-3485-D7C6-214B308D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1D719F-0FEF-4202-7FC9-585643F0B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500B44-8F7D-CCC0-311B-6D44F727E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E53265-DEAF-4F51-8D53-969474FD0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4238F5-DC8B-E6DF-E3CA-6DCC14C6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703D23-C9C2-4A4B-AD4B-7D02E55D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94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A8B90-271A-32F4-82A3-A9242722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842B-62E7-9235-151C-FD01CDC4A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0F0AF1-DC45-1E6A-46E8-33C8C7BF6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F5DA1-7F1D-EC4E-8E30-D3B4D9218524}" type="datetimeFigureOut">
              <a:rPr lang="ru-UA" smtClean="0"/>
              <a:t>12.04.2024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56D1D8-083E-8DD0-E371-BB4655B5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FFBE5F-6610-0022-652B-245D5625D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4FD31-15DC-6B48-AE90-8299CFFAED6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74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538EB0-CC24-A372-977E-3889885CCCCF}"/>
              </a:ext>
            </a:extLst>
          </p:cNvPr>
          <p:cNvSpPr/>
          <p:nvPr/>
        </p:nvSpPr>
        <p:spPr>
          <a:xfrm>
            <a:off x="348343" y="5936343"/>
            <a:ext cx="3033486" cy="72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E9D2424-9BC0-93E2-8E07-3203A7856656}"/>
              </a:ext>
            </a:extLst>
          </p:cNvPr>
          <p:cNvGrpSpPr/>
          <p:nvPr/>
        </p:nvGrpSpPr>
        <p:grpSpPr>
          <a:xfrm rot="19537601">
            <a:off x="-926412" y="5267262"/>
            <a:ext cx="4025491" cy="2063876"/>
            <a:chOff x="237897" y="234175"/>
            <a:chExt cx="2929052" cy="137130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E08F3001-ADAF-8977-C265-74FE20A1C221}"/>
                </a:ext>
              </a:extLst>
            </p:cNvPr>
            <p:cNvSpPr/>
            <p:nvPr/>
          </p:nvSpPr>
          <p:spPr>
            <a:xfrm>
              <a:off x="265772" y="234176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A23C9E4-79E0-546B-0AC6-DA799981F857}"/>
                </a:ext>
              </a:extLst>
            </p:cNvPr>
            <p:cNvSpPr/>
            <p:nvPr/>
          </p:nvSpPr>
          <p:spPr>
            <a:xfrm>
              <a:off x="764574" y="234175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06BAD23-66B7-6E50-805E-F0BB76A79DC8}"/>
                </a:ext>
              </a:extLst>
            </p:cNvPr>
            <p:cNvSpPr/>
            <p:nvPr/>
          </p:nvSpPr>
          <p:spPr>
            <a:xfrm>
              <a:off x="1304692" y="234175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25A47BE-F615-03B6-BC88-137C8866435B}"/>
                </a:ext>
              </a:extLst>
            </p:cNvPr>
            <p:cNvSpPr/>
            <p:nvPr/>
          </p:nvSpPr>
          <p:spPr>
            <a:xfrm>
              <a:off x="265772" y="728449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6CBB2DF9-917C-0C65-0693-73B05F54D997}"/>
                </a:ext>
              </a:extLst>
            </p:cNvPr>
            <p:cNvSpPr/>
            <p:nvPr/>
          </p:nvSpPr>
          <p:spPr>
            <a:xfrm>
              <a:off x="764574" y="728448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42AE0D8-902B-D31C-FCE9-CEE555890723}"/>
                </a:ext>
              </a:extLst>
            </p:cNvPr>
            <p:cNvSpPr/>
            <p:nvPr/>
          </p:nvSpPr>
          <p:spPr>
            <a:xfrm>
              <a:off x="1304692" y="728448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BE2DF08-5C1C-1136-A418-DCF87D96209E}"/>
                </a:ext>
              </a:extLst>
            </p:cNvPr>
            <p:cNvSpPr/>
            <p:nvPr/>
          </p:nvSpPr>
          <p:spPr>
            <a:xfrm>
              <a:off x="237897" y="1259794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3A970096-7C5E-953B-5252-AB63D13F60DE}"/>
                </a:ext>
              </a:extLst>
            </p:cNvPr>
            <p:cNvSpPr/>
            <p:nvPr/>
          </p:nvSpPr>
          <p:spPr>
            <a:xfrm>
              <a:off x="736699" y="1259793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FDFC5CA0-1D37-A66B-B540-19B92947BDBC}"/>
                </a:ext>
              </a:extLst>
            </p:cNvPr>
            <p:cNvSpPr/>
            <p:nvPr/>
          </p:nvSpPr>
          <p:spPr>
            <a:xfrm>
              <a:off x="1276817" y="1259793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0E053D48-8F92-EBF1-7459-88147417A103}"/>
                </a:ext>
              </a:extLst>
            </p:cNvPr>
            <p:cNvSpPr/>
            <p:nvPr/>
          </p:nvSpPr>
          <p:spPr>
            <a:xfrm>
              <a:off x="1780484" y="234176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1DA429A-6F03-7A67-0C79-8EAE21F8F09B}"/>
                </a:ext>
              </a:extLst>
            </p:cNvPr>
            <p:cNvSpPr/>
            <p:nvPr/>
          </p:nvSpPr>
          <p:spPr>
            <a:xfrm>
              <a:off x="2279286" y="234175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158093C9-7A72-48DE-6E6B-EDFFCD4C790D}"/>
                </a:ext>
              </a:extLst>
            </p:cNvPr>
            <p:cNvSpPr/>
            <p:nvPr/>
          </p:nvSpPr>
          <p:spPr>
            <a:xfrm>
              <a:off x="2819404" y="234175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81FB6734-FCD7-A328-AB01-FCF995D6A8F7}"/>
                </a:ext>
              </a:extLst>
            </p:cNvPr>
            <p:cNvSpPr/>
            <p:nvPr/>
          </p:nvSpPr>
          <p:spPr>
            <a:xfrm>
              <a:off x="1779048" y="728449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4E5D6021-EB38-7601-675A-EDFA1346937B}"/>
                </a:ext>
              </a:extLst>
            </p:cNvPr>
            <p:cNvSpPr/>
            <p:nvPr/>
          </p:nvSpPr>
          <p:spPr>
            <a:xfrm>
              <a:off x="2277850" y="728448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8BEA5E5D-CB73-AE9C-B0DA-32FC0DAA8D45}"/>
                </a:ext>
              </a:extLst>
            </p:cNvPr>
            <p:cNvSpPr/>
            <p:nvPr/>
          </p:nvSpPr>
          <p:spPr>
            <a:xfrm>
              <a:off x="2817968" y="728448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0E62643-4D13-84C9-3624-E56C7CF12670}"/>
                </a:ext>
              </a:extLst>
            </p:cNvPr>
            <p:cNvSpPr/>
            <p:nvPr/>
          </p:nvSpPr>
          <p:spPr>
            <a:xfrm>
              <a:off x="1751173" y="1259794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75F58176-89F3-9DF7-2113-9D75D388ABD8}"/>
                </a:ext>
              </a:extLst>
            </p:cNvPr>
            <p:cNvSpPr/>
            <p:nvPr/>
          </p:nvSpPr>
          <p:spPr>
            <a:xfrm>
              <a:off x="2249975" y="1259793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CEB7FB6A-66B5-126F-01F6-17125C02C810}"/>
                </a:ext>
              </a:extLst>
            </p:cNvPr>
            <p:cNvSpPr/>
            <p:nvPr/>
          </p:nvSpPr>
          <p:spPr>
            <a:xfrm>
              <a:off x="2790093" y="1259793"/>
              <a:ext cx="347545" cy="345687"/>
            </a:xfrm>
            <a:prstGeom prst="ellipse">
              <a:avLst/>
            </a:prstGeom>
            <a:solidFill>
              <a:srgbClr val="D15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" name="Овал 5">
            <a:extLst>
              <a:ext uri="{FF2B5EF4-FFF2-40B4-BE49-F238E27FC236}">
                <a16:creationId xmlns:a16="http://schemas.microsoft.com/office/drawing/2014/main" id="{5BEB2B09-B0F4-4D84-6B16-1043AE2005B3}"/>
              </a:ext>
            </a:extLst>
          </p:cNvPr>
          <p:cNvSpPr/>
          <p:nvPr/>
        </p:nvSpPr>
        <p:spPr>
          <a:xfrm>
            <a:off x="6096000" y="-772105"/>
            <a:ext cx="8478644" cy="8118088"/>
          </a:xfrm>
          <a:prstGeom prst="ellipse">
            <a:avLst/>
          </a:prstGeom>
          <a:solidFill>
            <a:srgbClr val="B2C5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96334-98A1-B4D7-A5DC-DC2B433B9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859" y="1866509"/>
            <a:ext cx="6107512" cy="2387600"/>
          </a:xfrm>
        </p:spPr>
        <p:txBody>
          <a:bodyPr>
            <a:normAutofit fontScale="90000"/>
          </a:bodyPr>
          <a:lstStyle/>
          <a:p>
            <a:r>
              <a:rPr lang="uk-UA" sz="4800" b="1" dirty="0">
                <a:solidFill>
                  <a:srgbClr val="394E87"/>
                </a:solidFill>
                <a:latin typeface="Georgia" panose="02040502050405020303" pitchFamily="18" charset="0"/>
              </a:rPr>
              <a:t>Доброчесність в освіті: </a:t>
            </a:r>
            <a:br>
              <a:rPr lang="uk-UA" sz="4800" b="1" dirty="0">
                <a:solidFill>
                  <a:srgbClr val="394E87"/>
                </a:solidFill>
                <a:latin typeface="Georgia" panose="02040502050405020303" pitchFamily="18" charset="0"/>
              </a:rPr>
            </a:br>
            <a:r>
              <a:rPr lang="uk-UA" sz="4800" b="1" dirty="0">
                <a:solidFill>
                  <a:srgbClr val="C70085"/>
                </a:solidFill>
                <a:latin typeface="Georgia" panose="02040502050405020303" pitchFamily="18" charset="0"/>
              </a:rPr>
              <a:t>від теорії до практики</a:t>
            </a:r>
            <a:endParaRPr lang="ru-UA" b="1" dirty="0">
              <a:solidFill>
                <a:srgbClr val="C70085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94630B-31A7-49C2-A998-B064F386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754" y="-1392678"/>
            <a:ext cx="5830348" cy="825067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4144B6-E995-F2E1-F6B5-7AB0930E0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3342" y="5492049"/>
            <a:ext cx="3662828" cy="1655762"/>
          </a:xfrm>
        </p:spPr>
        <p:txBody>
          <a:bodyPr numCol="1">
            <a:normAutofit fontScale="25000" lnSpcReduction="20000"/>
          </a:bodyPr>
          <a:lstStyle/>
          <a:p>
            <a:pPr algn="l"/>
            <a:r>
              <a:rPr lang="ru-UA" sz="5600" b="1" dirty="0">
                <a:solidFill>
                  <a:srgbClr val="394E87"/>
                </a:solidFill>
                <a:latin typeface="Georgia" panose="02040502050405020303" pitchFamily="18" charset="0"/>
              </a:rPr>
              <a:t>Слива Людмила, </a:t>
            </a:r>
          </a:p>
          <a:p>
            <a:pPr algn="l">
              <a:lnSpc>
                <a:spcPct val="170000"/>
              </a:lnSpc>
            </a:pPr>
            <a:r>
              <a:rPr lang="ru-UA" sz="5600" dirty="0">
                <a:solidFill>
                  <a:srgbClr val="394E87"/>
                </a:solidFill>
                <a:latin typeface="Georgia" panose="02040502050405020303" pitchFamily="18" charset="0"/>
              </a:rPr>
              <a:t>заступниця керівниці </a:t>
            </a:r>
            <a:br>
              <a:rPr lang="ru-UA" sz="5600" dirty="0">
                <a:solidFill>
                  <a:srgbClr val="394E87"/>
                </a:solidFill>
                <a:latin typeface="Georgia" panose="02040502050405020303" pitchFamily="18" charset="0"/>
              </a:rPr>
            </a:br>
            <a:r>
              <a:rPr lang="ru-UA" sz="5600" dirty="0">
                <a:solidFill>
                  <a:srgbClr val="394E87"/>
                </a:solidFill>
                <a:latin typeface="Georgia" panose="02040502050405020303" pitchFamily="18" charset="0"/>
              </a:rPr>
              <a:t>Офісу доброчесності НАЗК.</a:t>
            </a:r>
            <a:br>
              <a:rPr lang="en-US" sz="5600" dirty="0">
                <a:solidFill>
                  <a:srgbClr val="394E87"/>
                </a:solidFill>
                <a:latin typeface="Georgia" panose="02040502050405020303" pitchFamily="18" charset="0"/>
              </a:rPr>
            </a:br>
            <a:br>
              <a:rPr lang="uk-UA" sz="5600" dirty="0">
                <a:solidFill>
                  <a:srgbClr val="394E87"/>
                </a:solidFill>
                <a:latin typeface="Georgia" panose="02040502050405020303" pitchFamily="18" charset="0"/>
              </a:rPr>
            </a:br>
            <a:endParaRPr lang="uk-UA" sz="5600" dirty="0">
              <a:solidFill>
                <a:srgbClr val="394E87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70000"/>
              </a:lnSpc>
            </a:pPr>
            <a:r>
              <a:rPr lang="ru-UA" sz="3500" dirty="0">
                <a:solidFill>
                  <a:srgbClr val="394E87"/>
                </a:solidFill>
                <a:latin typeface="Georgia" panose="02040502050405020303" pitchFamily="18" charset="0"/>
              </a:rPr>
              <a:t> </a:t>
            </a:r>
            <a:br>
              <a:rPr lang="ru-UA" sz="1400" dirty="0">
                <a:solidFill>
                  <a:srgbClr val="394E87"/>
                </a:solidFill>
                <a:latin typeface="Georgia" panose="02040502050405020303" pitchFamily="18" charset="0"/>
              </a:rPr>
            </a:br>
            <a:endParaRPr lang="ru-UA" sz="1400" i="1" dirty="0">
              <a:solidFill>
                <a:srgbClr val="394E87"/>
              </a:solidFill>
              <a:latin typeface="Georgia" panose="02040502050405020303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4DC843-FFB7-5247-AD69-D7A7D37CA61D}"/>
              </a:ext>
            </a:extLst>
          </p:cNvPr>
          <p:cNvSpPr txBox="1"/>
          <p:nvPr/>
        </p:nvSpPr>
        <p:spPr>
          <a:xfrm>
            <a:off x="3510844" y="3355828"/>
            <a:ext cx="2223912" cy="99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3973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594C4F4-0640-E264-C4DC-7D2DE2E1E52F}"/>
              </a:ext>
            </a:extLst>
          </p:cNvPr>
          <p:cNvGrpSpPr/>
          <p:nvPr/>
        </p:nvGrpSpPr>
        <p:grpSpPr>
          <a:xfrm>
            <a:off x="1003316" y="1684723"/>
            <a:ext cx="2946400" cy="2768602"/>
            <a:chOff x="1219200" y="1698171"/>
            <a:chExt cx="2946400" cy="27686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6C6FAE4-E052-20C7-3649-0A087CB63F54}"/>
                </a:ext>
              </a:extLst>
            </p:cNvPr>
            <p:cNvSpPr/>
            <p:nvPr/>
          </p:nvSpPr>
          <p:spPr>
            <a:xfrm>
              <a:off x="1219200" y="1698171"/>
              <a:ext cx="2946400" cy="2768602"/>
            </a:xfrm>
            <a:prstGeom prst="ellipse">
              <a:avLst/>
            </a:prstGeom>
            <a:solidFill>
              <a:srgbClr val="2B47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B02805-F5A0-1AC6-959B-2872AE7FDE28}"/>
                </a:ext>
              </a:extLst>
            </p:cNvPr>
            <p:cNvSpPr txBox="1"/>
            <p:nvPr/>
          </p:nvSpPr>
          <p:spPr>
            <a:xfrm>
              <a:off x="1295398" y="2613638"/>
              <a:ext cx="26815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нас і так є в положенні про академічну доброчесність. Для школи цього достатньо.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00D0C1-51F6-46AD-108F-66DFF3AD87C3}"/>
                </a:ext>
              </a:extLst>
            </p:cNvPr>
            <p:cNvSpPr txBox="1"/>
            <p:nvPr/>
          </p:nvSpPr>
          <p:spPr>
            <a:xfrm>
              <a:off x="172787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1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9CCF7A5-02BF-6006-721D-835E3502749B}"/>
              </a:ext>
            </a:extLst>
          </p:cNvPr>
          <p:cNvGrpSpPr/>
          <p:nvPr/>
        </p:nvGrpSpPr>
        <p:grpSpPr>
          <a:xfrm>
            <a:off x="8034561" y="1670386"/>
            <a:ext cx="3077034" cy="2967605"/>
            <a:chOff x="7819568" y="1698170"/>
            <a:chExt cx="3077034" cy="2967605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631FFD0-F0A2-C1B8-12FC-183503C4DE2A}"/>
                </a:ext>
              </a:extLst>
            </p:cNvPr>
            <p:cNvSpPr/>
            <p:nvPr/>
          </p:nvSpPr>
          <p:spPr>
            <a:xfrm>
              <a:off x="7819568" y="1698170"/>
              <a:ext cx="3077034" cy="2967605"/>
            </a:xfrm>
            <a:prstGeom prst="ellipse">
              <a:avLst/>
            </a:prstGeom>
            <a:solidFill>
              <a:srgbClr val="C700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AF8F6-EC85-CF3F-840B-6391AD0275AB}"/>
                </a:ext>
              </a:extLst>
            </p:cNvPr>
            <p:cNvSpPr txBox="1"/>
            <p:nvPr/>
          </p:nvSpPr>
          <p:spPr>
            <a:xfrm>
              <a:off x="8159748" y="2906486"/>
              <a:ext cx="23531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школі як інституції – це про фінансування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824B30-9EC9-4B5C-19F9-6E971252449E}"/>
                </a:ext>
              </a:extLst>
            </p:cNvPr>
            <p:cNvSpPr txBox="1"/>
            <p:nvPr/>
          </p:nvSpPr>
          <p:spPr>
            <a:xfrm>
              <a:off x="844980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5A15DD-5AB5-3359-10AC-4BFC1BFCAC2F}"/>
              </a:ext>
            </a:extLst>
          </p:cNvPr>
          <p:cNvGrpSpPr/>
          <p:nvPr/>
        </p:nvGrpSpPr>
        <p:grpSpPr>
          <a:xfrm>
            <a:off x="4394883" y="3802032"/>
            <a:ext cx="3258447" cy="2967605"/>
            <a:chOff x="4598774" y="3720686"/>
            <a:chExt cx="3258447" cy="296760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547C6E9A-B0C3-1495-E143-F82A3215ACB6}"/>
                </a:ext>
              </a:extLst>
            </p:cNvPr>
            <p:cNvSpPr/>
            <p:nvPr/>
          </p:nvSpPr>
          <p:spPr>
            <a:xfrm>
              <a:off x="4598774" y="3720686"/>
              <a:ext cx="3258447" cy="29676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EB9097-4BEA-62C0-CDF1-2EB6DE6FBC70}"/>
                </a:ext>
              </a:extLst>
            </p:cNvPr>
            <p:cNvSpPr txBox="1"/>
            <p:nvPr/>
          </p:nvSpPr>
          <p:spPr>
            <a:xfrm>
              <a:off x="4628031" y="5206497"/>
              <a:ext cx="3199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Навчання про доброчесність перевантажить і без того насичений освітній процес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400B15-9899-F3BB-345F-E0F0B8EE52AF}"/>
                </a:ext>
              </a:extLst>
            </p:cNvPr>
            <p:cNvSpPr txBox="1"/>
            <p:nvPr/>
          </p:nvSpPr>
          <p:spPr>
            <a:xfrm>
              <a:off x="5288875" y="445332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A94FD5D5-DE43-8B48-0544-3DB9C18A15C3}"/>
              </a:ext>
            </a:extLst>
          </p:cNvPr>
          <p:cNvSpPr/>
          <p:nvPr/>
        </p:nvSpPr>
        <p:spPr>
          <a:xfrm>
            <a:off x="3773714" y="714829"/>
            <a:ext cx="4644572" cy="4383314"/>
          </a:xfrm>
          <a:prstGeom prst="ellipse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BF967-8E62-4461-5BD9-F5802C97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61" y="157047"/>
            <a:ext cx="6872513" cy="3865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5FFAC-7925-9A94-79FB-9A1510E41AFB}"/>
              </a:ext>
            </a:extLst>
          </p:cNvPr>
          <p:cNvSpPr txBox="1"/>
          <p:nvPr/>
        </p:nvSpPr>
        <p:spPr>
          <a:xfrm>
            <a:off x="5187724" y="4916502"/>
            <a:ext cx="181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b="1" dirty="0">
                <a:solidFill>
                  <a:schemeClr val="bg1"/>
                </a:solidFill>
                <a:latin typeface="Garamond" panose="02020404030301010803" pitchFamily="18" charset="0"/>
              </a:rPr>
              <a:t>МІФ 2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A8B177A-8D61-AE2F-261D-C8255073D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7" t="24501" r="22153" b="24667"/>
          <a:stretch/>
        </p:blipFill>
        <p:spPr>
          <a:xfrm>
            <a:off x="550304" y="2181450"/>
            <a:ext cx="3653963" cy="19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85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1C815E-0C02-1A9F-F6CC-CBDCE3D5C986}"/>
              </a:ext>
            </a:extLst>
          </p:cNvPr>
          <p:cNvSpPr txBox="1"/>
          <p:nvPr/>
        </p:nvSpPr>
        <p:spPr>
          <a:xfrm>
            <a:off x="4698289" y="1895930"/>
            <a:ext cx="6821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Мета курсу –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ознайомити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дітей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із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морально-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етичними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поняттями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. А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саме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: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відповідальність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і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гідність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людяність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і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проактивність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рівність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і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чесність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лідерство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і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служіння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. </a:t>
            </a:r>
            <a:r>
              <a:rPr lang="ru-RU" b="0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Це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цінності</a:t>
            </a:r>
            <a:r>
              <a:rPr lang="ru-RU" b="1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, на </a:t>
            </a:r>
            <a:r>
              <a:rPr lang="ru-RU" b="1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яких</a:t>
            </a:r>
            <a:r>
              <a:rPr lang="ru-RU" b="1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ґрунтується</a:t>
            </a:r>
            <a:r>
              <a:rPr lang="ru-RU" b="1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суспільна</a:t>
            </a:r>
            <a:r>
              <a:rPr lang="ru-RU" b="1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b="1" i="0" dirty="0" err="1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доброчесність</a:t>
            </a:r>
            <a:r>
              <a:rPr lang="ru-RU" b="0" i="0" dirty="0">
                <a:solidFill>
                  <a:srgbClr val="212121"/>
                </a:solidFill>
                <a:effectLst/>
                <a:latin typeface="Garamond" panose="02020404030301010803" pitchFamily="18" charset="0"/>
              </a:rPr>
              <a:t>.</a:t>
            </a:r>
            <a:endParaRPr lang="ru-UA" dirty="0">
              <a:latin typeface="Garamond" panose="02020404030301010803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FC8FCE-3FEF-9C51-D714-141007E4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235" y="2976619"/>
            <a:ext cx="1743335" cy="1200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F75FB3-08FF-81B3-FCBD-0A95964C8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05" y="1770290"/>
            <a:ext cx="3486150" cy="481331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B944AC-7F4D-79B4-B0D0-777C1A5D9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855" y="4820903"/>
            <a:ext cx="1838974" cy="17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4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8CB4B1-C45C-6A0E-1D61-178E621A4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7" y="1353044"/>
            <a:ext cx="5152573" cy="5362273"/>
          </a:xfrm>
        </p:spPr>
      </p:pic>
    </p:spTree>
    <p:extLst>
      <p:ext uri="{BB962C8B-B14F-4D97-AF65-F5344CB8AC3E}">
        <p14:creationId xmlns:p14="http://schemas.microsoft.com/office/powerpoint/2010/main" val="1124462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8CB4B1-C45C-6A0E-1D61-178E621A4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7" y="1353044"/>
            <a:ext cx="5152573" cy="536227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F3F25E-9A9C-E02F-46FA-0226F6833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12" y="2986029"/>
            <a:ext cx="7204531" cy="20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9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07C657-E792-C77B-3016-F53ADAB02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241" y="1612151"/>
            <a:ext cx="2576532" cy="36336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78E2AF-FB33-92DB-616E-84ED1C6FC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34" y="1588976"/>
            <a:ext cx="2576532" cy="36800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C38FCF-8B63-462D-04ED-7A461A947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7" y="1565802"/>
            <a:ext cx="2725177" cy="3787891"/>
          </a:xfrm>
          <a:prstGeom prst="rect">
            <a:avLst/>
          </a:pr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D618CAD-3B88-2FF9-AC62-2CCD15D012DF}"/>
              </a:ext>
            </a:extLst>
          </p:cNvPr>
          <p:cNvSpPr/>
          <p:nvPr/>
        </p:nvSpPr>
        <p:spPr>
          <a:xfrm>
            <a:off x="740226" y="5094514"/>
            <a:ext cx="2725177" cy="1524000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6E36A035-E1D7-BB88-C869-0154E0319263}"/>
              </a:ext>
            </a:extLst>
          </p:cNvPr>
          <p:cNvSpPr/>
          <p:nvPr/>
        </p:nvSpPr>
        <p:spPr>
          <a:xfrm>
            <a:off x="5016034" y="5117688"/>
            <a:ext cx="2576532" cy="1524000"/>
          </a:xfrm>
          <a:prstGeom prst="roundRect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2A452915-6785-382B-5675-AC87830C70F5}"/>
              </a:ext>
            </a:extLst>
          </p:cNvPr>
          <p:cNvSpPr/>
          <p:nvPr/>
        </p:nvSpPr>
        <p:spPr>
          <a:xfrm>
            <a:off x="8875241" y="5094514"/>
            <a:ext cx="2576532" cy="1524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D1E68D-BDCF-8D8D-3E6B-1106F1B78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556" y="5269022"/>
            <a:ext cx="1299487" cy="12871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EC10596-2EF8-E708-28F6-72F5FAEDC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878" y="5226275"/>
            <a:ext cx="1319684" cy="132631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4E051E7-B1B3-8BDB-89C0-0A745F841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82" y="5191014"/>
            <a:ext cx="1341355" cy="13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7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C0BD9F-753C-D677-BC6D-814A4EDBF404}"/>
              </a:ext>
            </a:extLst>
          </p:cNvPr>
          <p:cNvSpPr/>
          <p:nvPr/>
        </p:nvSpPr>
        <p:spPr>
          <a:xfrm>
            <a:off x="685799" y="235108"/>
            <a:ext cx="3116944" cy="94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783AFFC-8962-6D57-53ED-8C3A235D1CA0}"/>
              </a:ext>
            </a:extLst>
          </p:cNvPr>
          <p:cNvGrpSpPr/>
          <p:nvPr/>
        </p:nvGrpSpPr>
        <p:grpSpPr>
          <a:xfrm>
            <a:off x="518531" y="212586"/>
            <a:ext cx="702527" cy="691376"/>
            <a:chOff x="211873" y="858644"/>
            <a:chExt cx="702527" cy="69137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3A862D00-3F12-2F45-DAA1-5BB01F6D5A6D}"/>
                </a:ext>
              </a:extLst>
            </p:cNvPr>
            <p:cNvSpPr/>
            <p:nvPr/>
          </p:nvSpPr>
          <p:spPr>
            <a:xfrm>
              <a:off x="211873" y="858644"/>
              <a:ext cx="702527" cy="691376"/>
            </a:xfrm>
            <a:prstGeom prst="ellipse">
              <a:avLst/>
            </a:prstGeom>
            <a:solidFill>
              <a:srgbClr val="D15B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631D80-D2A2-070F-504A-A9DF8A35F098}"/>
                </a:ext>
              </a:extLst>
            </p:cNvPr>
            <p:cNvSpPr txBox="1"/>
            <p:nvPr/>
          </p:nvSpPr>
          <p:spPr>
            <a:xfrm>
              <a:off x="367990" y="881166"/>
              <a:ext cx="323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1</a:t>
              </a:r>
              <a:endParaRPr lang="ru-UA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25A8E65-FEB7-0A97-0AF7-DECD2B0033B8}"/>
              </a:ext>
            </a:extLst>
          </p:cNvPr>
          <p:cNvGrpSpPr/>
          <p:nvPr/>
        </p:nvGrpSpPr>
        <p:grpSpPr>
          <a:xfrm>
            <a:off x="529682" y="4176069"/>
            <a:ext cx="702527" cy="691376"/>
            <a:chOff x="211873" y="881166"/>
            <a:chExt cx="702527" cy="69137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DDD731F-A4DE-5A6B-7701-905A93955A76}"/>
                </a:ext>
              </a:extLst>
            </p:cNvPr>
            <p:cNvSpPr/>
            <p:nvPr/>
          </p:nvSpPr>
          <p:spPr>
            <a:xfrm>
              <a:off x="211873" y="881166"/>
              <a:ext cx="702527" cy="691376"/>
            </a:xfrm>
            <a:prstGeom prst="ellipse">
              <a:avLst/>
            </a:prstGeom>
            <a:solidFill>
              <a:srgbClr val="D15B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5DEDE-16D9-D133-D4B2-7B8ADE4D389A}"/>
                </a:ext>
              </a:extLst>
            </p:cNvPr>
            <p:cNvSpPr txBox="1"/>
            <p:nvPr/>
          </p:nvSpPr>
          <p:spPr>
            <a:xfrm>
              <a:off x="367990" y="881166"/>
              <a:ext cx="323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</a:t>
              </a:r>
              <a:endParaRPr lang="ru-UA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3D296D9-9F19-206B-332F-32D27AE8CFA9}"/>
              </a:ext>
            </a:extLst>
          </p:cNvPr>
          <p:cNvSpPr txBox="1"/>
          <p:nvPr/>
        </p:nvSpPr>
        <p:spPr>
          <a:xfrm>
            <a:off x="1377177" y="212586"/>
            <a:ext cx="601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latin typeface="+mj-lt"/>
              </a:rPr>
              <a:t>Розв’яжіть задачу:</a:t>
            </a:r>
            <a:endParaRPr lang="ru-UA" i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918A3A-280E-594C-DC82-9416879C77DE}"/>
              </a:ext>
            </a:extLst>
          </p:cNvPr>
          <p:cNvSpPr txBox="1"/>
          <p:nvPr/>
        </p:nvSpPr>
        <p:spPr>
          <a:xfrm>
            <a:off x="998033" y="581918"/>
            <a:ext cx="6621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 rtl="0"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Бюджет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міста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Х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складається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на 75% 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із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податкових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відрахувань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двох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великих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підприємств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«Альфа» і «Бета». У 2022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році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дані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підприємства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отримали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прибутки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подані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в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таблиці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Податок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на 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прибуток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підприємств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становить 18%. 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Визначте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розмір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надходжень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до бюджету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міста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Х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від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кожного з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підприємств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ru-RU" sz="1400" b="0" dirty="0">
              <a:effectLst/>
              <a:latin typeface="+mj-lt"/>
            </a:endParaRPr>
          </a:p>
          <a:p>
            <a:br>
              <a:rPr lang="ru-RU" sz="1400" dirty="0">
                <a:latin typeface="+mj-lt"/>
              </a:rPr>
            </a:br>
            <a:br>
              <a:rPr lang="ru-RU" sz="1200" dirty="0">
                <a:latin typeface="Garamond" panose="02020404030301010803" pitchFamily="18" charset="0"/>
              </a:rPr>
            </a:br>
            <a:endParaRPr lang="ru-UA" sz="1200" dirty="0">
              <a:latin typeface="Garamond" panose="020204040303010108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F552D5-6B9A-BF65-9AA5-564722946DC4}"/>
              </a:ext>
            </a:extLst>
          </p:cNvPr>
          <p:cNvSpPr txBox="1"/>
          <p:nvPr/>
        </p:nvSpPr>
        <p:spPr>
          <a:xfrm>
            <a:off x="1009184" y="4116024"/>
            <a:ext cx="65829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Чи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важливо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сплачувати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податки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в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повному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обсязі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і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вчасно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?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Чому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?</a:t>
            </a:r>
          </a:p>
          <a:p>
            <a:pPr marL="5143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5143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Уявімо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що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підприємство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«Альфа» не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сплатить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податки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до бюджету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міста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за І квартал. Як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це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вплине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на бюджет?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Скільки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недоотримає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бюджет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міста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Х?</a:t>
            </a:r>
          </a:p>
          <a:p>
            <a:pPr marL="228600" algn="just" rtl="0" fontAlgn="base">
              <a:spcBef>
                <a:spcPts val="0"/>
              </a:spcBef>
              <a:spcAft>
                <a:spcPts val="0"/>
              </a:spcAft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</a:p>
          <a:p>
            <a:pPr marL="5143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10% з бюджету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міста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іде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на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місцеву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школу,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ще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20% </a:t>
            </a:r>
            <a:r>
              <a:rPr lang="ru-RU" sz="1400" b="0" i="0" u="none" strike="noStrike" dirty="0">
                <a:solidFill>
                  <a:srgbClr val="333333"/>
                </a:solidFill>
                <a:effectLst/>
                <a:latin typeface="+mj-lt"/>
              </a:rPr>
              <a:t>—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на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оновлення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майданчиків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у скверах і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парків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. 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Скільки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недоотримує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школа та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компанія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з благоустрою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парків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якщо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підтриємство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«Бета» не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сплачуватиме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податки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у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третьому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кварталі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?</a:t>
            </a:r>
          </a:p>
          <a:p>
            <a:pPr marL="5143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514350" indent="-285750"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Як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гадаєте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чи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доброчесно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ухилятися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від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сплати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податків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?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Поясніть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+mj-lt"/>
              </a:rPr>
              <a:t> свою думку.</a:t>
            </a:r>
          </a:p>
          <a:p>
            <a:endParaRPr lang="ru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BF98AF-FF88-CE26-811C-82277FE0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47" r="62841" b="-2201"/>
          <a:stretch/>
        </p:blipFill>
        <p:spPr>
          <a:xfrm>
            <a:off x="7071284" y="178419"/>
            <a:ext cx="5440384" cy="6880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6A8ACF-E7F2-0C87-81B6-057FE9805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77" y="1658638"/>
            <a:ext cx="4906848" cy="24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49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FC6943-EABE-EA1E-B371-9B47494E2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68" r="66962"/>
          <a:stretch/>
        </p:blipFill>
        <p:spPr>
          <a:xfrm>
            <a:off x="21108" y="837154"/>
            <a:ext cx="4326718" cy="60208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081BE-85CF-D01F-0BBB-968627FC33A0}"/>
              </a:ext>
            </a:extLst>
          </p:cNvPr>
          <p:cNvSpPr txBox="1"/>
          <p:nvPr/>
        </p:nvSpPr>
        <p:spPr>
          <a:xfrm>
            <a:off x="3876775" y="1383067"/>
            <a:ext cx="5971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3665" indent="359994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Чи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відомі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вам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ці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компанії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?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Чи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доброчесно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вчинили бренди,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створюючи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дуже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подібні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логотипи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? 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чому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може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бути проблема для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бізнесу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, для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споживачів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у такому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випадку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? </a:t>
            </a:r>
            <a:endParaRPr lang="ru-RU" b="0" dirty="0">
              <a:effectLst/>
              <a:latin typeface="Garamond" panose="02020404030301010803" pitchFamily="18" charset="0"/>
            </a:endParaRPr>
          </a:p>
          <a:p>
            <a:br>
              <a:rPr lang="ru-RU" dirty="0"/>
            </a:br>
            <a:endParaRPr lang="ru-U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BCB8D3-2886-A99D-0A4D-F995C373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62" y="3054026"/>
            <a:ext cx="3330385" cy="13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9EC5C0-B183-629A-9D97-AFA7292FA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41" y="2911344"/>
            <a:ext cx="3031736" cy="148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9881B4F-EF00-609F-201E-8D00028684F3}"/>
              </a:ext>
            </a:extLst>
          </p:cNvPr>
          <p:cNvGrpSpPr/>
          <p:nvPr/>
        </p:nvGrpSpPr>
        <p:grpSpPr>
          <a:xfrm>
            <a:off x="3101677" y="1182873"/>
            <a:ext cx="702527" cy="691376"/>
            <a:chOff x="211873" y="858644"/>
            <a:chExt cx="702527" cy="691376"/>
          </a:xfrm>
          <a:solidFill>
            <a:srgbClr val="FFC000"/>
          </a:solidFill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298190A2-932A-0252-6F04-380660B8AC27}"/>
                </a:ext>
              </a:extLst>
            </p:cNvPr>
            <p:cNvSpPr/>
            <p:nvPr/>
          </p:nvSpPr>
          <p:spPr>
            <a:xfrm>
              <a:off x="211873" y="858644"/>
              <a:ext cx="702527" cy="6913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89AFD9-3827-1BEA-7E62-BF2DFB048406}"/>
                </a:ext>
              </a:extLst>
            </p:cNvPr>
            <p:cNvSpPr txBox="1"/>
            <p:nvPr/>
          </p:nvSpPr>
          <p:spPr>
            <a:xfrm>
              <a:off x="367990" y="881166"/>
              <a:ext cx="32338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1</a:t>
              </a:r>
              <a:endParaRPr lang="ru-UA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F2708638-96CD-526C-DA7A-9CE20194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918" y="4951610"/>
            <a:ext cx="4522284" cy="15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72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D468E8-0CA6-6EAE-268E-525879065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33" y="1144489"/>
            <a:ext cx="3498850" cy="22845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34DD02-C2B1-6F7C-FDF5-B420E7F9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21" y="1144489"/>
            <a:ext cx="2826951" cy="2441121"/>
          </a:xfrm>
          <a:prstGeom prst="rect">
            <a:avLst/>
          </a:prstGeom>
        </p:spPr>
      </p:pic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40050C2-E69E-E4A3-5C5B-F0FBE35C6116}"/>
              </a:ext>
            </a:extLst>
          </p:cNvPr>
          <p:cNvSpPr/>
          <p:nvPr/>
        </p:nvSpPr>
        <p:spPr>
          <a:xfrm>
            <a:off x="172244" y="2910696"/>
            <a:ext cx="3731078" cy="1349828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0D5F251B-793E-C2F1-F524-E11F4EA72556}"/>
              </a:ext>
            </a:extLst>
          </p:cNvPr>
          <p:cNvSpPr/>
          <p:nvPr/>
        </p:nvSpPr>
        <p:spPr>
          <a:xfrm>
            <a:off x="8418288" y="2910696"/>
            <a:ext cx="3618886" cy="134982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D1666-3CCF-14FA-B9FD-01002173738B}"/>
              </a:ext>
            </a:extLst>
          </p:cNvPr>
          <p:cNvSpPr txBox="1"/>
          <p:nvPr/>
        </p:nvSpPr>
        <p:spPr>
          <a:xfrm>
            <a:off x="1743414" y="3262444"/>
            <a:ext cx="181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Антикорупційна мафія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8AF27D-15A2-1D8F-6816-4434828DFD69}"/>
              </a:ext>
            </a:extLst>
          </p:cNvPr>
          <p:cNvSpPr txBox="1"/>
          <p:nvPr/>
        </p:nvSpPr>
        <p:spPr>
          <a:xfrm>
            <a:off x="8504760" y="3251559"/>
            <a:ext cx="203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Антикорупційний квест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25AA12-1609-C27C-02D6-A57A38AF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927" y="3008229"/>
            <a:ext cx="1117602" cy="11577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7C7D-6553-A9CD-D952-63FDEF767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95" y="2994384"/>
            <a:ext cx="1177746" cy="11717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50CBE5-97AD-FB1C-3B62-60B09757C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073" y="3585609"/>
            <a:ext cx="2212023" cy="3127829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414A06C-E70B-B39E-ECA7-09920CF9C51A}"/>
              </a:ext>
            </a:extLst>
          </p:cNvPr>
          <p:cNvSpPr/>
          <p:nvPr/>
        </p:nvSpPr>
        <p:spPr>
          <a:xfrm>
            <a:off x="6188208" y="5347962"/>
            <a:ext cx="3618886" cy="1349828"/>
          </a:xfrm>
          <a:prstGeom prst="roundRect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D0C9AD-5968-AB66-DC8C-8181C241036F}"/>
              </a:ext>
            </a:extLst>
          </p:cNvPr>
          <p:cNvSpPr txBox="1"/>
          <p:nvPr/>
        </p:nvSpPr>
        <p:spPr>
          <a:xfrm>
            <a:off x="6289221" y="5693879"/>
            <a:ext cx="205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Антикорупційний Що? Де? Коли?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6A2FF5-E0B2-8EA0-6218-177021CFB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9109" y="5442638"/>
            <a:ext cx="1191905" cy="116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69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08B12C-79B4-18E3-0578-D0990EE5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8" y="1992085"/>
            <a:ext cx="3280229" cy="3280229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762B4EAB-229B-5139-632B-853BCC7E0D62}"/>
              </a:ext>
            </a:extLst>
          </p:cNvPr>
          <p:cNvSpPr/>
          <p:nvPr/>
        </p:nvSpPr>
        <p:spPr>
          <a:xfrm>
            <a:off x="4818742" y="2950027"/>
            <a:ext cx="5921829" cy="1364343"/>
          </a:xfrm>
          <a:prstGeom prst="roundRect">
            <a:avLst/>
          </a:prstGeom>
          <a:solidFill>
            <a:srgbClr val="C70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2613F-C10D-D015-EB21-6AF90EF309DE}"/>
              </a:ext>
            </a:extLst>
          </p:cNvPr>
          <p:cNvSpPr txBox="1"/>
          <p:nvPr/>
        </p:nvSpPr>
        <p:spPr>
          <a:xfrm>
            <a:off x="5210629" y="3392488"/>
            <a:ext cx="502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ЗІГРАЄМО?</a:t>
            </a:r>
          </a:p>
        </p:txBody>
      </p:sp>
    </p:spTree>
    <p:extLst>
      <p:ext uri="{BB962C8B-B14F-4D97-AF65-F5344CB8AC3E}">
        <p14:creationId xmlns:p14="http://schemas.microsoft.com/office/powerpoint/2010/main" val="1116866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594C4F4-0640-E264-C4DC-7D2DE2E1E52F}"/>
              </a:ext>
            </a:extLst>
          </p:cNvPr>
          <p:cNvGrpSpPr/>
          <p:nvPr/>
        </p:nvGrpSpPr>
        <p:grpSpPr>
          <a:xfrm>
            <a:off x="1003316" y="1684723"/>
            <a:ext cx="2946400" cy="2768602"/>
            <a:chOff x="1219200" y="1698171"/>
            <a:chExt cx="2946400" cy="27686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6C6FAE4-E052-20C7-3649-0A087CB63F54}"/>
                </a:ext>
              </a:extLst>
            </p:cNvPr>
            <p:cNvSpPr/>
            <p:nvPr/>
          </p:nvSpPr>
          <p:spPr>
            <a:xfrm>
              <a:off x="1219200" y="1698171"/>
              <a:ext cx="2946400" cy="2768602"/>
            </a:xfrm>
            <a:prstGeom prst="ellipse">
              <a:avLst/>
            </a:prstGeom>
            <a:solidFill>
              <a:srgbClr val="2B47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B02805-F5A0-1AC6-959B-2872AE7FDE28}"/>
                </a:ext>
              </a:extLst>
            </p:cNvPr>
            <p:cNvSpPr txBox="1"/>
            <p:nvPr/>
          </p:nvSpPr>
          <p:spPr>
            <a:xfrm>
              <a:off x="1295398" y="2613638"/>
              <a:ext cx="26815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нас і так є в положенні про академічну доброчесність. Для школи цього достатньо.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00D0C1-51F6-46AD-108F-66DFF3AD87C3}"/>
                </a:ext>
              </a:extLst>
            </p:cNvPr>
            <p:cNvSpPr txBox="1"/>
            <p:nvPr/>
          </p:nvSpPr>
          <p:spPr>
            <a:xfrm>
              <a:off x="172787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1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9CCF7A5-02BF-6006-721D-835E3502749B}"/>
              </a:ext>
            </a:extLst>
          </p:cNvPr>
          <p:cNvGrpSpPr/>
          <p:nvPr/>
        </p:nvGrpSpPr>
        <p:grpSpPr>
          <a:xfrm>
            <a:off x="8034561" y="1670386"/>
            <a:ext cx="3077034" cy="2967605"/>
            <a:chOff x="7819568" y="1698170"/>
            <a:chExt cx="3077034" cy="2967605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631FFD0-F0A2-C1B8-12FC-183503C4DE2A}"/>
                </a:ext>
              </a:extLst>
            </p:cNvPr>
            <p:cNvSpPr/>
            <p:nvPr/>
          </p:nvSpPr>
          <p:spPr>
            <a:xfrm>
              <a:off x="7819568" y="1698170"/>
              <a:ext cx="3077034" cy="2967605"/>
            </a:xfrm>
            <a:prstGeom prst="ellipse">
              <a:avLst/>
            </a:prstGeom>
            <a:solidFill>
              <a:srgbClr val="C700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AF8F6-EC85-CF3F-840B-6391AD0275AB}"/>
                </a:ext>
              </a:extLst>
            </p:cNvPr>
            <p:cNvSpPr txBox="1"/>
            <p:nvPr/>
          </p:nvSpPr>
          <p:spPr>
            <a:xfrm>
              <a:off x="8159748" y="2906486"/>
              <a:ext cx="23531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школі як інституції – це про фінансування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824B30-9EC9-4B5C-19F9-6E971252449E}"/>
                </a:ext>
              </a:extLst>
            </p:cNvPr>
            <p:cNvSpPr txBox="1"/>
            <p:nvPr/>
          </p:nvSpPr>
          <p:spPr>
            <a:xfrm>
              <a:off x="844980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5A15DD-5AB5-3359-10AC-4BFC1BFCAC2F}"/>
              </a:ext>
            </a:extLst>
          </p:cNvPr>
          <p:cNvGrpSpPr/>
          <p:nvPr/>
        </p:nvGrpSpPr>
        <p:grpSpPr>
          <a:xfrm>
            <a:off x="4394883" y="3802032"/>
            <a:ext cx="3258447" cy="2967605"/>
            <a:chOff x="4598774" y="3720686"/>
            <a:chExt cx="3258447" cy="296760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547C6E9A-B0C3-1495-E143-F82A3215ACB6}"/>
                </a:ext>
              </a:extLst>
            </p:cNvPr>
            <p:cNvSpPr/>
            <p:nvPr/>
          </p:nvSpPr>
          <p:spPr>
            <a:xfrm>
              <a:off x="4598774" y="3720686"/>
              <a:ext cx="3258447" cy="29676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EB9097-4BEA-62C0-CDF1-2EB6DE6FBC70}"/>
                </a:ext>
              </a:extLst>
            </p:cNvPr>
            <p:cNvSpPr txBox="1"/>
            <p:nvPr/>
          </p:nvSpPr>
          <p:spPr>
            <a:xfrm>
              <a:off x="4628031" y="5206497"/>
              <a:ext cx="3199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Навчання про доброчесність перевантажить і без того насичений освітній процес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400B15-9899-F3BB-345F-E0F0B8EE52AF}"/>
                </a:ext>
              </a:extLst>
            </p:cNvPr>
            <p:cNvSpPr txBox="1"/>
            <p:nvPr/>
          </p:nvSpPr>
          <p:spPr>
            <a:xfrm>
              <a:off x="5288875" y="445332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A94FD5D5-DE43-8B48-0544-3DB9C18A15C3}"/>
              </a:ext>
            </a:extLst>
          </p:cNvPr>
          <p:cNvSpPr/>
          <p:nvPr/>
        </p:nvSpPr>
        <p:spPr>
          <a:xfrm>
            <a:off x="3773714" y="714829"/>
            <a:ext cx="4644572" cy="4383314"/>
          </a:xfrm>
          <a:prstGeom prst="ellipse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BF967-8E62-4461-5BD9-F5802C97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61" y="157047"/>
            <a:ext cx="6872513" cy="3865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5FFAC-7925-9A94-79FB-9A1510E41AFB}"/>
              </a:ext>
            </a:extLst>
          </p:cNvPr>
          <p:cNvSpPr txBox="1"/>
          <p:nvPr/>
        </p:nvSpPr>
        <p:spPr>
          <a:xfrm>
            <a:off x="5187724" y="4916502"/>
            <a:ext cx="181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b="1" dirty="0">
                <a:solidFill>
                  <a:schemeClr val="bg1"/>
                </a:solidFill>
                <a:latin typeface="Garamond" panose="02020404030301010803" pitchFamily="18" charset="0"/>
              </a:rPr>
              <a:t>МІФ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52EA4C-8087-C3D0-13FA-65A2FB03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7" t="24501" r="22153" b="24667"/>
          <a:stretch/>
        </p:blipFill>
        <p:spPr>
          <a:xfrm>
            <a:off x="487143" y="2305401"/>
            <a:ext cx="3653963" cy="19027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27DFB-E645-6A31-B78D-530134829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7" t="24501" r="22153" b="24667"/>
          <a:stretch/>
        </p:blipFill>
        <p:spPr>
          <a:xfrm>
            <a:off x="4283996" y="4637991"/>
            <a:ext cx="3653963" cy="19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1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594C4F4-0640-E264-C4DC-7D2DE2E1E52F}"/>
              </a:ext>
            </a:extLst>
          </p:cNvPr>
          <p:cNvGrpSpPr/>
          <p:nvPr/>
        </p:nvGrpSpPr>
        <p:grpSpPr>
          <a:xfrm>
            <a:off x="4744358" y="1572793"/>
            <a:ext cx="2946400" cy="2768602"/>
            <a:chOff x="1219200" y="1698171"/>
            <a:chExt cx="2946400" cy="27686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6C6FAE4-E052-20C7-3649-0A087CB63F54}"/>
                </a:ext>
              </a:extLst>
            </p:cNvPr>
            <p:cNvSpPr/>
            <p:nvPr/>
          </p:nvSpPr>
          <p:spPr>
            <a:xfrm>
              <a:off x="1219200" y="1698171"/>
              <a:ext cx="2946400" cy="2768602"/>
            </a:xfrm>
            <a:prstGeom prst="ellipse">
              <a:avLst/>
            </a:prstGeom>
            <a:solidFill>
              <a:srgbClr val="2B47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B02805-F5A0-1AC6-959B-2872AE7FDE28}"/>
                </a:ext>
              </a:extLst>
            </p:cNvPr>
            <p:cNvSpPr txBox="1"/>
            <p:nvPr/>
          </p:nvSpPr>
          <p:spPr>
            <a:xfrm>
              <a:off x="1295398" y="2613638"/>
              <a:ext cx="26815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нас і так є в положенні про академічну доброчесність. Для школи цього достатньо.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00D0C1-51F6-46AD-108F-66DFF3AD87C3}"/>
                </a:ext>
              </a:extLst>
            </p:cNvPr>
            <p:cNvSpPr txBox="1"/>
            <p:nvPr/>
          </p:nvSpPr>
          <p:spPr>
            <a:xfrm>
              <a:off x="172787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1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9CCF7A5-02BF-6006-721D-835E3502749B}"/>
              </a:ext>
            </a:extLst>
          </p:cNvPr>
          <p:cNvGrpSpPr/>
          <p:nvPr/>
        </p:nvGrpSpPr>
        <p:grpSpPr>
          <a:xfrm>
            <a:off x="4679041" y="1473292"/>
            <a:ext cx="3077034" cy="2967605"/>
            <a:chOff x="7819568" y="1698170"/>
            <a:chExt cx="3077034" cy="2967605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631FFD0-F0A2-C1B8-12FC-183503C4DE2A}"/>
                </a:ext>
              </a:extLst>
            </p:cNvPr>
            <p:cNvSpPr/>
            <p:nvPr/>
          </p:nvSpPr>
          <p:spPr>
            <a:xfrm>
              <a:off x="7819568" y="1698170"/>
              <a:ext cx="3077034" cy="2967605"/>
            </a:xfrm>
            <a:prstGeom prst="ellipse">
              <a:avLst/>
            </a:prstGeom>
            <a:solidFill>
              <a:srgbClr val="C700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AF8F6-EC85-CF3F-840B-6391AD0275AB}"/>
                </a:ext>
              </a:extLst>
            </p:cNvPr>
            <p:cNvSpPr txBox="1"/>
            <p:nvPr/>
          </p:nvSpPr>
          <p:spPr>
            <a:xfrm>
              <a:off x="8159748" y="2906486"/>
              <a:ext cx="23531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школі як інституції – це про фінансування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824B30-9EC9-4B5C-19F9-6E971252449E}"/>
                </a:ext>
              </a:extLst>
            </p:cNvPr>
            <p:cNvSpPr txBox="1"/>
            <p:nvPr/>
          </p:nvSpPr>
          <p:spPr>
            <a:xfrm>
              <a:off x="844980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2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5A15DD-5AB5-3359-10AC-4BFC1BFCAC2F}"/>
              </a:ext>
            </a:extLst>
          </p:cNvPr>
          <p:cNvGrpSpPr/>
          <p:nvPr/>
        </p:nvGrpSpPr>
        <p:grpSpPr>
          <a:xfrm>
            <a:off x="4588335" y="1473292"/>
            <a:ext cx="3258447" cy="2967605"/>
            <a:chOff x="4598774" y="3783649"/>
            <a:chExt cx="3258447" cy="296760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547C6E9A-B0C3-1495-E143-F82A3215ACB6}"/>
                </a:ext>
              </a:extLst>
            </p:cNvPr>
            <p:cNvSpPr/>
            <p:nvPr/>
          </p:nvSpPr>
          <p:spPr>
            <a:xfrm>
              <a:off x="4598774" y="3783649"/>
              <a:ext cx="3258447" cy="29676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EB9097-4BEA-62C0-CDF1-2EB6DE6FBC70}"/>
                </a:ext>
              </a:extLst>
            </p:cNvPr>
            <p:cNvSpPr txBox="1"/>
            <p:nvPr/>
          </p:nvSpPr>
          <p:spPr>
            <a:xfrm>
              <a:off x="4628031" y="5001368"/>
              <a:ext cx="3199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Навчання про доброчесність перевантажить і без того насичений освітній процес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400B15-9899-F3BB-345F-E0F0B8EE52AF}"/>
                </a:ext>
              </a:extLst>
            </p:cNvPr>
            <p:cNvSpPr txBox="1"/>
            <p:nvPr/>
          </p:nvSpPr>
          <p:spPr>
            <a:xfrm>
              <a:off x="5288875" y="445332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A94FD5D5-DE43-8B48-0544-3DB9C18A15C3}"/>
              </a:ext>
            </a:extLst>
          </p:cNvPr>
          <p:cNvSpPr/>
          <p:nvPr/>
        </p:nvSpPr>
        <p:spPr>
          <a:xfrm>
            <a:off x="3773714" y="714829"/>
            <a:ext cx="4644572" cy="4383314"/>
          </a:xfrm>
          <a:prstGeom prst="ellipse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BF967-8E62-4461-5BD9-F5802C97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333214"/>
            <a:ext cx="6872513" cy="38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16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/>
          <p:nvPr/>
        </p:nvSpPr>
        <p:spPr>
          <a:xfrm rot="5400000">
            <a:off x="-119271" y="675862"/>
            <a:ext cx="6078331" cy="4585252"/>
          </a:xfrm>
          <a:prstGeom prst="flowChartDelay">
            <a:avLst/>
          </a:pr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8"/>
          <p:cNvSpPr txBox="1"/>
          <p:nvPr/>
        </p:nvSpPr>
        <p:spPr>
          <a:xfrm>
            <a:off x="1135269" y="1992710"/>
            <a:ext cx="3569252" cy="143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ОСВІТНІЙ НАВІГАТОР</a:t>
            </a:r>
            <a:endParaRPr sz="2400"/>
          </a:p>
        </p:txBody>
      </p:sp>
      <p:cxnSp>
        <p:nvCxnSpPr>
          <p:cNvPr id="215" name="Google Shape;215;p8"/>
          <p:cNvCxnSpPr/>
          <p:nvPr/>
        </p:nvCxnSpPr>
        <p:spPr>
          <a:xfrm>
            <a:off x="2032000" y="1660940"/>
            <a:ext cx="159026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6" name="Google Shape;216;p8"/>
          <p:cNvCxnSpPr/>
          <p:nvPr/>
        </p:nvCxnSpPr>
        <p:spPr>
          <a:xfrm>
            <a:off x="2032000" y="3949149"/>
            <a:ext cx="159026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8"/>
          <p:cNvSpPr txBox="1"/>
          <p:nvPr/>
        </p:nvSpPr>
        <p:spPr>
          <a:xfrm>
            <a:off x="1526211" y="1062192"/>
            <a:ext cx="260184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рекомендації</a:t>
            </a:r>
            <a:endParaRPr sz="2400"/>
          </a:p>
        </p:txBody>
      </p:sp>
      <p:pic>
        <p:nvPicPr>
          <p:cNvPr id="218" name="Google Shape;2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6565" y="2166882"/>
            <a:ext cx="6725435" cy="563791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8"/>
          <p:cNvSpPr txBox="1"/>
          <p:nvPr/>
        </p:nvSpPr>
        <p:spPr>
          <a:xfrm>
            <a:off x="5466565" y="1552386"/>
            <a:ext cx="6471479" cy="985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Методичні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рекомендацій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для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забезпечення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прозорості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та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доброчесності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у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діяльності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закладів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загальної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середньої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 </a:t>
            </a:r>
            <a:r>
              <a:rPr lang="ru-RU" sz="1867" dirty="0" err="1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освіти</a:t>
            </a:r>
            <a:r>
              <a:rPr lang="ru-RU" sz="1867" dirty="0">
                <a:solidFill>
                  <a:srgbClr val="1F1F1F"/>
                </a:solidFill>
                <a:latin typeface="Garamond" panose="02020404030301010803" pitchFamily="18" charset="0"/>
                <a:ea typeface="Roboto"/>
                <a:cs typeface="Roboto"/>
                <a:sym typeface="Roboto"/>
              </a:rPr>
              <a:t>. </a:t>
            </a:r>
            <a:endParaRPr sz="1867" dirty="0">
              <a:solidFill>
                <a:srgbClr val="000000"/>
              </a:solidFill>
              <a:latin typeface="Garamond" panose="02020404030301010803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3"/>
          <p:cNvSpPr/>
          <p:nvPr/>
        </p:nvSpPr>
        <p:spPr>
          <a:xfrm rot="-2714911">
            <a:off x="-334415" y="2040280"/>
            <a:ext cx="3595760" cy="2290628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rgbClr val="C5D04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3"/>
          <p:cNvSpPr/>
          <p:nvPr/>
        </p:nvSpPr>
        <p:spPr>
          <a:xfrm>
            <a:off x="1365711" y="1657833"/>
            <a:ext cx="820189" cy="859183"/>
          </a:xfrm>
          <a:prstGeom prst="ellipse">
            <a:avLst/>
          </a:prstGeom>
          <a:solidFill>
            <a:srgbClr val="C5D048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23"/>
          <p:cNvSpPr/>
          <p:nvPr/>
        </p:nvSpPr>
        <p:spPr>
          <a:xfrm>
            <a:off x="279515" y="4822411"/>
            <a:ext cx="310344" cy="310643"/>
          </a:xfrm>
          <a:prstGeom prst="ellipse">
            <a:avLst/>
          </a:prstGeom>
          <a:solidFill>
            <a:srgbClr val="C5D04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3"/>
          <p:cNvSpPr/>
          <p:nvPr/>
        </p:nvSpPr>
        <p:spPr>
          <a:xfrm rot="-2714911">
            <a:off x="2852489" y="2040278"/>
            <a:ext cx="3595760" cy="2290628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rgbClr val="DA759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3"/>
          <p:cNvSpPr/>
          <p:nvPr/>
        </p:nvSpPr>
        <p:spPr>
          <a:xfrm>
            <a:off x="4552615" y="1657832"/>
            <a:ext cx="820189" cy="859183"/>
          </a:xfrm>
          <a:prstGeom prst="ellipse">
            <a:avLst/>
          </a:prstGeom>
          <a:solidFill>
            <a:srgbClr val="DA759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23"/>
          <p:cNvSpPr/>
          <p:nvPr/>
        </p:nvSpPr>
        <p:spPr>
          <a:xfrm>
            <a:off x="3466419" y="4822410"/>
            <a:ext cx="310344" cy="310643"/>
          </a:xfrm>
          <a:prstGeom prst="ellipse">
            <a:avLst/>
          </a:prstGeom>
          <a:solidFill>
            <a:srgbClr val="DA759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3"/>
          <p:cNvSpPr/>
          <p:nvPr/>
        </p:nvSpPr>
        <p:spPr>
          <a:xfrm rot="-2714911">
            <a:off x="5805228" y="2040276"/>
            <a:ext cx="3595760" cy="2290628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3"/>
          <p:cNvSpPr/>
          <p:nvPr/>
        </p:nvSpPr>
        <p:spPr>
          <a:xfrm>
            <a:off x="7505354" y="1657829"/>
            <a:ext cx="820189" cy="859183"/>
          </a:xfrm>
          <a:prstGeom prst="ellipse">
            <a:avLst/>
          </a:prstGeom>
          <a:solidFill>
            <a:srgbClr val="C7008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23"/>
          <p:cNvSpPr/>
          <p:nvPr/>
        </p:nvSpPr>
        <p:spPr>
          <a:xfrm>
            <a:off x="6419157" y="4822407"/>
            <a:ext cx="310344" cy="310643"/>
          </a:xfrm>
          <a:prstGeom prst="ellipse">
            <a:avLst/>
          </a:pr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3"/>
          <p:cNvSpPr/>
          <p:nvPr/>
        </p:nvSpPr>
        <p:spPr>
          <a:xfrm rot="-2714911">
            <a:off x="8706573" y="2036946"/>
            <a:ext cx="3595760" cy="2290628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23"/>
          <p:cNvSpPr/>
          <p:nvPr/>
        </p:nvSpPr>
        <p:spPr>
          <a:xfrm>
            <a:off x="10458092" y="1657825"/>
            <a:ext cx="820189" cy="859183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23"/>
          <p:cNvSpPr/>
          <p:nvPr/>
        </p:nvSpPr>
        <p:spPr>
          <a:xfrm>
            <a:off x="9371896" y="4822403"/>
            <a:ext cx="310344" cy="3106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23"/>
          <p:cNvSpPr/>
          <p:nvPr/>
        </p:nvSpPr>
        <p:spPr>
          <a:xfrm>
            <a:off x="3893993" y="4901195"/>
            <a:ext cx="2305496" cy="231851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23"/>
          <p:cNvSpPr/>
          <p:nvPr/>
        </p:nvSpPr>
        <p:spPr>
          <a:xfrm>
            <a:off x="751421" y="4901195"/>
            <a:ext cx="2305496" cy="231851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3"/>
          <p:cNvSpPr/>
          <p:nvPr/>
        </p:nvSpPr>
        <p:spPr>
          <a:xfrm>
            <a:off x="6838287" y="4861799"/>
            <a:ext cx="2305496" cy="231851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3"/>
          <p:cNvSpPr/>
          <p:nvPr/>
        </p:nvSpPr>
        <p:spPr>
          <a:xfrm>
            <a:off x="9768193" y="4872226"/>
            <a:ext cx="2305496" cy="231851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23"/>
          <p:cNvSpPr txBox="1"/>
          <p:nvPr/>
        </p:nvSpPr>
        <p:spPr>
          <a:xfrm>
            <a:off x="751421" y="5131380"/>
            <a:ext cx="2305496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 b="1">
                <a:solidFill>
                  <a:srgbClr val="C5D048"/>
                </a:solidFill>
                <a:latin typeface="Arial"/>
                <a:ea typeface="Arial"/>
                <a:cs typeface="Arial"/>
                <a:sym typeface="Arial"/>
              </a:rPr>
              <a:t>ЛІДЕРСТВО</a:t>
            </a:r>
            <a:endParaRPr sz="2400"/>
          </a:p>
        </p:txBody>
      </p:sp>
      <p:sp>
        <p:nvSpPr>
          <p:cNvPr id="547" name="Google Shape;547;p23"/>
          <p:cNvSpPr txBox="1"/>
          <p:nvPr/>
        </p:nvSpPr>
        <p:spPr>
          <a:xfrm>
            <a:off x="3866219" y="5131380"/>
            <a:ext cx="2305496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 b="1">
                <a:solidFill>
                  <a:srgbClr val="DA759F"/>
                </a:solidFill>
                <a:latin typeface="Arial"/>
                <a:ea typeface="Arial"/>
                <a:cs typeface="Arial"/>
                <a:sym typeface="Arial"/>
              </a:rPr>
              <a:t>КОМАНДА</a:t>
            </a:r>
            <a:endParaRPr sz="2400"/>
          </a:p>
        </p:txBody>
      </p:sp>
      <p:sp>
        <p:nvSpPr>
          <p:cNvPr id="548" name="Google Shape;548;p23"/>
          <p:cNvSpPr txBox="1"/>
          <p:nvPr/>
        </p:nvSpPr>
        <p:spPr>
          <a:xfrm>
            <a:off x="6866848" y="5082439"/>
            <a:ext cx="2305496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 b="1">
                <a:solidFill>
                  <a:srgbClr val="C70085"/>
                </a:solidFill>
                <a:latin typeface="Arial"/>
                <a:ea typeface="Arial"/>
                <a:cs typeface="Arial"/>
                <a:sym typeface="Arial"/>
              </a:rPr>
              <a:t>УЧНІВСТВО ТА БАТЬКИ</a:t>
            </a:r>
            <a:endParaRPr sz="2400"/>
          </a:p>
        </p:txBody>
      </p:sp>
      <p:sp>
        <p:nvSpPr>
          <p:cNvPr id="549" name="Google Shape;549;p23"/>
          <p:cNvSpPr txBox="1"/>
          <p:nvPr/>
        </p:nvSpPr>
        <p:spPr>
          <a:xfrm>
            <a:off x="9782018" y="5093650"/>
            <a:ext cx="2305496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ОРГАНІЗАЦІЙНІ ПИТАННЯ</a:t>
            </a:r>
            <a:endParaRPr sz="2400" dirty="0"/>
          </a:p>
        </p:txBody>
      </p:sp>
      <p:pic>
        <p:nvPicPr>
          <p:cNvPr id="550" name="Google Shape;550;p23"/>
          <p:cNvPicPr preferRelativeResize="0"/>
          <p:nvPr/>
        </p:nvPicPr>
        <p:blipFill rotWithShape="1">
          <a:blip r:embed="rId3">
            <a:alphaModFix/>
          </a:blip>
          <a:srcRect l="31725" t="3951" r="47606" b="54372"/>
          <a:stretch/>
        </p:blipFill>
        <p:spPr>
          <a:xfrm>
            <a:off x="1561443" y="1787925"/>
            <a:ext cx="354365" cy="59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3"/>
          <p:cNvPicPr preferRelativeResize="0"/>
          <p:nvPr/>
        </p:nvPicPr>
        <p:blipFill rotWithShape="1">
          <a:blip r:embed="rId3">
            <a:alphaModFix/>
          </a:blip>
          <a:srcRect l="5529" t="4441" r="70939" b="53395"/>
          <a:stretch/>
        </p:blipFill>
        <p:spPr>
          <a:xfrm>
            <a:off x="4748125" y="1746282"/>
            <a:ext cx="426508" cy="64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3"/>
          <p:cNvPicPr preferRelativeResize="0"/>
          <p:nvPr/>
        </p:nvPicPr>
        <p:blipFill rotWithShape="1">
          <a:blip r:embed="rId3">
            <a:alphaModFix/>
          </a:blip>
          <a:srcRect l="55149" t="2748" r="19420" b="53395"/>
          <a:stretch/>
        </p:blipFill>
        <p:spPr>
          <a:xfrm>
            <a:off x="7675511" y="1743589"/>
            <a:ext cx="484397" cy="7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3"/>
          <p:cNvPicPr preferRelativeResize="0"/>
          <p:nvPr/>
        </p:nvPicPr>
        <p:blipFill rotWithShape="1">
          <a:blip r:embed="rId3">
            <a:alphaModFix/>
          </a:blip>
          <a:srcRect l="3511" t="50000" r="71654" b="8848"/>
          <a:stretch/>
        </p:blipFill>
        <p:spPr>
          <a:xfrm>
            <a:off x="10577966" y="1743589"/>
            <a:ext cx="474847" cy="65963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23"/>
          <p:cNvSpPr txBox="1"/>
          <p:nvPr/>
        </p:nvSpPr>
        <p:spPr>
          <a:xfrm>
            <a:off x="2312287" y="1083865"/>
            <a:ext cx="705960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ОСВІТНІЙ НАВІГАТОР</a:t>
            </a:r>
            <a:endParaRPr sz="2400" dirty="0"/>
          </a:p>
        </p:txBody>
      </p:sp>
      <p:pic>
        <p:nvPicPr>
          <p:cNvPr id="555" name="Google Shape;555;p23"/>
          <p:cNvPicPr preferRelativeResize="0"/>
          <p:nvPr/>
        </p:nvPicPr>
        <p:blipFill rotWithShape="1">
          <a:blip r:embed="rId4">
            <a:alphaModFix/>
          </a:blip>
          <a:srcRect l="9426" t="8619" r="10683" b="27414"/>
          <a:stretch/>
        </p:blipFill>
        <p:spPr>
          <a:xfrm>
            <a:off x="1133861" y="2647107"/>
            <a:ext cx="1203211" cy="11466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6" name="Google Shape;556;p23"/>
          <p:cNvPicPr preferRelativeResize="0"/>
          <p:nvPr/>
        </p:nvPicPr>
        <p:blipFill rotWithShape="1">
          <a:blip r:embed="rId5">
            <a:alphaModFix/>
          </a:blip>
          <a:srcRect l="9426" t="16717" r="10683" b="18006"/>
          <a:stretch/>
        </p:blipFill>
        <p:spPr>
          <a:xfrm>
            <a:off x="4331995" y="2608143"/>
            <a:ext cx="1191981" cy="11996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7" name="Google Shape;557;p23"/>
          <p:cNvPicPr preferRelativeResize="0"/>
          <p:nvPr/>
        </p:nvPicPr>
        <p:blipFill rotWithShape="1">
          <a:blip r:embed="rId6">
            <a:alphaModFix/>
          </a:blip>
          <a:srcRect l="11821" t="16717" r="8619" b="16716"/>
          <a:stretch/>
        </p:blipFill>
        <p:spPr>
          <a:xfrm>
            <a:off x="7312745" y="2607770"/>
            <a:ext cx="1265031" cy="122535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58" name="Google Shape;558;p23"/>
          <p:cNvPicPr preferRelativeResize="0"/>
          <p:nvPr/>
        </p:nvPicPr>
        <p:blipFill rotWithShape="1">
          <a:blip r:embed="rId7">
            <a:alphaModFix/>
          </a:blip>
          <a:srcRect l="9425" t="16717" r="8619" b="16716"/>
          <a:stretch/>
        </p:blipFill>
        <p:spPr>
          <a:xfrm>
            <a:off x="10169249" y="2568083"/>
            <a:ext cx="1487220" cy="132364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4B5A5AED-4C1F-E5D3-D30F-064BCFF2F945}"/>
              </a:ext>
            </a:extLst>
          </p:cNvPr>
          <p:cNvSpPr/>
          <p:nvPr/>
        </p:nvSpPr>
        <p:spPr>
          <a:xfrm>
            <a:off x="1539538" y="5687669"/>
            <a:ext cx="3294743" cy="945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F26804E-CE04-8538-9371-05AB426449CD}"/>
              </a:ext>
            </a:extLst>
          </p:cNvPr>
          <p:cNvSpPr/>
          <p:nvPr/>
        </p:nvSpPr>
        <p:spPr>
          <a:xfrm>
            <a:off x="609600" y="441318"/>
            <a:ext cx="3294743" cy="945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3" name="Google Shape;563;p24"/>
          <p:cNvSpPr/>
          <p:nvPr/>
        </p:nvSpPr>
        <p:spPr>
          <a:xfrm rot="-2714911">
            <a:off x="190147" y="906664"/>
            <a:ext cx="6632632" cy="4220808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rgbClr val="C5D04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4"/>
          <p:cNvSpPr/>
          <p:nvPr/>
        </p:nvSpPr>
        <p:spPr>
          <a:xfrm>
            <a:off x="3701751" y="182304"/>
            <a:ext cx="1635423" cy="1512061"/>
          </a:xfrm>
          <a:prstGeom prst="ellipse">
            <a:avLst/>
          </a:prstGeom>
          <a:solidFill>
            <a:srgbClr val="C5D048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4"/>
          <p:cNvSpPr/>
          <p:nvPr/>
        </p:nvSpPr>
        <p:spPr>
          <a:xfrm>
            <a:off x="3059903" y="3295001"/>
            <a:ext cx="507208" cy="546695"/>
          </a:xfrm>
          <a:prstGeom prst="ellipse">
            <a:avLst/>
          </a:prstGeom>
          <a:solidFill>
            <a:srgbClr val="C5D04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4"/>
          <p:cNvSpPr txBox="1"/>
          <p:nvPr/>
        </p:nvSpPr>
        <p:spPr>
          <a:xfrm>
            <a:off x="6395218" y="1386676"/>
            <a:ext cx="4158264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4800" b="1" dirty="0">
                <a:solidFill>
                  <a:srgbClr val="C5D048"/>
                </a:solidFill>
                <a:latin typeface="Arial"/>
                <a:ea typeface="Arial"/>
                <a:cs typeface="Arial"/>
                <a:sym typeface="Arial"/>
              </a:rPr>
              <a:t>ЛІДЕРСТВО</a:t>
            </a:r>
            <a:endParaRPr sz="2400" dirty="0"/>
          </a:p>
        </p:txBody>
      </p:sp>
      <p:pic>
        <p:nvPicPr>
          <p:cNvPr id="568" name="Google Shape;568;p24"/>
          <p:cNvPicPr preferRelativeResize="0"/>
          <p:nvPr/>
        </p:nvPicPr>
        <p:blipFill rotWithShape="1">
          <a:blip r:embed="rId3">
            <a:alphaModFix/>
          </a:blip>
          <a:srcRect l="31725" t="3951" r="47606" b="54372"/>
          <a:stretch/>
        </p:blipFill>
        <p:spPr>
          <a:xfrm>
            <a:off x="4204642" y="441318"/>
            <a:ext cx="629639" cy="1064271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4"/>
          <p:cNvSpPr/>
          <p:nvPr/>
        </p:nvSpPr>
        <p:spPr>
          <a:xfrm>
            <a:off x="732310" y="5733399"/>
            <a:ext cx="893289" cy="899628"/>
          </a:xfrm>
          <a:prstGeom prst="ellipse">
            <a:avLst/>
          </a:prstGeom>
          <a:solidFill>
            <a:srgbClr val="C5D04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4"/>
          <p:cNvSpPr txBox="1"/>
          <p:nvPr/>
        </p:nvSpPr>
        <p:spPr>
          <a:xfrm>
            <a:off x="6096000" y="2365810"/>
            <a:ext cx="5907315" cy="470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бути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освітнім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управлінцем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 засадах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лідерства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спроєктувати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майбутнє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закладу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освіти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скласти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стратегію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та план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роботи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зробити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діяльність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директорів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та директорок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шкіл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більш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ефективною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400"/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підсилити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навички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управління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своє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командою та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вплинути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ефективність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роботи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вашого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персоналу? </a:t>
            </a:r>
            <a:endParaRPr sz="2400" dirty="0"/>
          </a:p>
          <a:p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24"/>
          <p:cNvPicPr preferRelativeResize="0"/>
          <p:nvPr/>
        </p:nvPicPr>
        <p:blipFill rotWithShape="1">
          <a:blip r:embed="rId4">
            <a:alphaModFix/>
          </a:blip>
          <a:srcRect l="9426" t="8619" r="10683" b="27414"/>
          <a:stretch/>
        </p:blipFill>
        <p:spPr>
          <a:xfrm>
            <a:off x="2810103" y="1817536"/>
            <a:ext cx="2527071" cy="240834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66FF8F8-4166-0EBA-7BC0-6DB957C7878C}"/>
              </a:ext>
            </a:extLst>
          </p:cNvPr>
          <p:cNvGrpSpPr/>
          <p:nvPr/>
        </p:nvGrpSpPr>
        <p:grpSpPr>
          <a:xfrm>
            <a:off x="7484011" y="0"/>
            <a:ext cx="4808349" cy="2236763"/>
            <a:chOff x="6426200" y="250708"/>
            <a:chExt cx="5765800" cy="262766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A6A60F3-12E5-DCA3-FB9C-9A057282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6200" y="250708"/>
              <a:ext cx="5765800" cy="24511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7660059-C991-87AB-2CE0-8CC691F67AB3}"/>
                </a:ext>
              </a:extLst>
            </p:cNvPr>
            <p:cNvSpPr/>
            <p:nvPr/>
          </p:nvSpPr>
          <p:spPr>
            <a:xfrm>
              <a:off x="6426200" y="2090659"/>
              <a:ext cx="2182541" cy="787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99C914A-3EDB-DB53-AE2E-AFFEAD43D024}"/>
              </a:ext>
            </a:extLst>
          </p:cNvPr>
          <p:cNvSpPr/>
          <p:nvPr/>
        </p:nvSpPr>
        <p:spPr>
          <a:xfrm>
            <a:off x="286043" y="2086468"/>
            <a:ext cx="5809957" cy="4376454"/>
          </a:xfrm>
          <a:prstGeom prst="roundRect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5D905C-4B6B-83D3-4D27-5A245906B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03" y="1901499"/>
            <a:ext cx="491154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"/>
              </a:rPr>
              <a:t>Практична </a:t>
            </a:r>
            <a:r>
              <a:rPr lang="ru-RU" b="1" dirty="0" err="1">
                <a:solidFill>
                  <a:schemeClr val="bg1"/>
                </a:solidFill>
                <a:latin typeface=""/>
              </a:rPr>
              <a:t>порада</a:t>
            </a:r>
            <a:r>
              <a:rPr lang="ru-RU" b="1" dirty="0">
                <a:solidFill>
                  <a:schemeClr val="bg1"/>
                </a:solidFill>
                <a:latin typeface=""/>
              </a:rPr>
              <a:t> №1</a:t>
            </a:r>
          </a:p>
          <a:p>
            <a:pPr marL="0" indent="0" algn="ctr">
              <a:buNone/>
            </a:pPr>
            <a:endParaRPr lang="uk-UA" dirty="0">
              <a:solidFill>
                <a:schemeClr val="bg1"/>
              </a:solidFill>
              <a:latin typeface=""/>
            </a:endParaRPr>
          </a:p>
          <a:p>
            <a:pPr marL="0" indent="0" algn="ctr">
              <a:buNone/>
            </a:pPr>
            <a:br>
              <a:rPr lang="en-US" dirty="0">
                <a:solidFill>
                  <a:schemeClr val="bg1"/>
                </a:solidFill>
                <a:latin typeface=""/>
              </a:rPr>
            </a:br>
            <a:r>
              <a:rPr lang="ru-RU" sz="1800" dirty="0">
                <a:solidFill>
                  <a:schemeClr val="bg1"/>
                </a:solidFill>
                <a:latin typeface=""/>
              </a:rPr>
              <a:t>Подумайте над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тим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який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Ваш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власний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ікіґай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та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запропонуйте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Вашій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команді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зробити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те ж. </a:t>
            </a:r>
            <a:br>
              <a:rPr lang="ru-RU" sz="1800" dirty="0">
                <a:solidFill>
                  <a:schemeClr val="bg1"/>
                </a:solidFill>
                <a:latin typeface=""/>
              </a:rPr>
            </a:br>
            <a:br>
              <a:rPr lang="ru-RU" dirty="0">
                <a:solidFill>
                  <a:schemeClr val="bg1"/>
                </a:solidFill>
                <a:latin typeface=""/>
              </a:rPr>
            </a:br>
            <a:endParaRPr lang="ru-RU" b="1" dirty="0">
              <a:solidFill>
                <a:schemeClr val="bg1"/>
              </a:solidFill>
              <a:latin typeface=""/>
            </a:endParaRPr>
          </a:p>
          <a:p>
            <a:pPr marL="0" indent="0">
              <a:buNone/>
            </a:pPr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62F8B-4D3D-6AC8-E354-C7C8D54C1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4" r="6710"/>
          <a:stretch/>
        </p:blipFill>
        <p:spPr>
          <a:xfrm>
            <a:off x="6194312" y="2332650"/>
            <a:ext cx="5984824" cy="386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9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38927970-E424-AC16-C0BB-A5C0335D1925}"/>
              </a:ext>
            </a:extLst>
          </p:cNvPr>
          <p:cNvSpPr/>
          <p:nvPr/>
        </p:nvSpPr>
        <p:spPr>
          <a:xfrm>
            <a:off x="397788" y="5775138"/>
            <a:ext cx="3294743" cy="945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C5FE3D0-D320-0470-C6DC-AC744B6C7BCF}"/>
              </a:ext>
            </a:extLst>
          </p:cNvPr>
          <p:cNvSpPr/>
          <p:nvPr/>
        </p:nvSpPr>
        <p:spPr>
          <a:xfrm>
            <a:off x="609600" y="441318"/>
            <a:ext cx="3294743" cy="945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8" name="Google Shape;608;p26"/>
          <p:cNvSpPr/>
          <p:nvPr/>
        </p:nvSpPr>
        <p:spPr>
          <a:xfrm rot="-2714911">
            <a:off x="642531" y="809429"/>
            <a:ext cx="6100000" cy="3923153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rgbClr val="DA759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6"/>
          <p:cNvSpPr/>
          <p:nvPr/>
        </p:nvSpPr>
        <p:spPr>
          <a:xfrm>
            <a:off x="3738067" y="242869"/>
            <a:ext cx="1404736" cy="1457553"/>
          </a:xfrm>
          <a:prstGeom prst="ellipse">
            <a:avLst/>
          </a:prstGeom>
          <a:solidFill>
            <a:srgbClr val="DA759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6"/>
          <p:cNvSpPr/>
          <p:nvPr/>
        </p:nvSpPr>
        <p:spPr>
          <a:xfrm>
            <a:off x="1321159" y="5476458"/>
            <a:ext cx="797928" cy="841573"/>
          </a:xfrm>
          <a:prstGeom prst="ellipse">
            <a:avLst/>
          </a:prstGeom>
          <a:solidFill>
            <a:srgbClr val="DA759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6"/>
          <p:cNvSpPr txBox="1"/>
          <p:nvPr/>
        </p:nvSpPr>
        <p:spPr>
          <a:xfrm>
            <a:off x="6096000" y="1726261"/>
            <a:ext cx="3881764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4800" b="1" dirty="0">
                <a:solidFill>
                  <a:srgbClr val="DA759F"/>
                </a:solidFill>
                <a:latin typeface="Arial"/>
                <a:ea typeface="Arial"/>
                <a:cs typeface="Arial"/>
                <a:sym typeface="Arial"/>
              </a:rPr>
              <a:t>КОМАНДА</a:t>
            </a:r>
            <a:endParaRPr sz="2400" dirty="0"/>
          </a:p>
        </p:txBody>
      </p:sp>
      <p:pic>
        <p:nvPicPr>
          <p:cNvPr id="613" name="Google Shape;613;p26"/>
          <p:cNvPicPr preferRelativeResize="0"/>
          <p:nvPr/>
        </p:nvPicPr>
        <p:blipFill rotWithShape="1">
          <a:blip r:embed="rId3">
            <a:alphaModFix/>
          </a:blip>
          <a:srcRect l="5529" t="4441" r="70939" b="53395"/>
          <a:stretch/>
        </p:blipFill>
        <p:spPr>
          <a:xfrm>
            <a:off x="4075195" y="467408"/>
            <a:ext cx="730479" cy="1097192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6"/>
          <p:cNvSpPr txBox="1"/>
          <p:nvPr/>
        </p:nvSpPr>
        <p:spPr>
          <a:xfrm>
            <a:off x="6219590" y="2618558"/>
            <a:ext cx="5820228" cy="437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211661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створити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команду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сучасних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творчих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креативних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педагогів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2400" dirty="0"/>
          </a:p>
          <a:p>
            <a:pPr marL="211661">
              <a:lnSpc>
                <a:spcPct val="115000"/>
              </a:lnSpc>
            </a:pP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підвищити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спроможність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педагогічного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колективу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400" dirty="0"/>
          </a:p>
          <a:p>
            <a:pPr marL="211661">
              <a:lnSpc>
                <a:spcPct val="115000"/>
              </a:lnSpc>
            </a:pP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Підвищення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кваліфікації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атестація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сертифікація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можливості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й свобода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вибору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нові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виклики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робити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директору? 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мотивує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педагогів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професійної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діяльності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повинен знати директор?</a:t>
            </a:r>
            <a:endParaRPr sz="2400" dirty="0"/>
          </a:p>
          <a:p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26"/>
          <p:cNvPicPr preferRelativeResize="0"/>
          <p:nvPr/>
        </p:nvPicPr>
        <p:blipFill rotWithShape="1">
          <a:blip r:embed="rId4">
            <a:alphaModFix/>
          </a:blip>
          <a:srcRect l="9426" t="16717" r="10683" b="18006"/>
          <a:stretch/>
        </p:blipFill>
        <p:spPr>
          <a:xfrm>
            <a:off x="3249500" y="1789141"/>
            <a:ext cx="2086709" cy="210020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66FF8F8-4166-0EBA-7BC0-6DB957C7878C}"/>
              </a:ext>
            </a:extLst>
          </p:cNvPr>
          <p:cNvGrpSpPr/>
          <p:nvPr/>
        </p:nvGrpSpPr>
        <p:grpSpPr>
          <a:xfrm>
            <a:off x="7484011" y="0"/>
            <a:ext cx="4808349" cy="2236763"/>
            <a:chOff x="6426200" y="250708"/>
            <a:chExt cx="5765800" cy="262766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A6A60F3-12E5-DCA3-FB9C-9A057282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6200" y="250708"/>
              <a:ext cx="5765800" cy="24511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7660059-C991-87AB-2CE0-8CC691F67AB3}"/>
                </a:ext>
              </a:extLst>
            </p:cNvPr>
            <p:cNvSpPr/>
            <p:nvPr/>
          </p:nvSpPr>
          <p:spPr>
            <a:xfrm>
              <a:off x="6426200" y="2090659"/>
              <a:ext cx="2182541" cy="787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99C914A-3EDB-DB53-AE2E-AFFEAD43D024}"/>
              </a:ext>
            </a:extLst>
          </p:cNvPr>
          <p:cNvSpPr/>
          <p:nvPr/>
        </p:nvSpPr>
        <p:spPr>
          <a:xfrm>
            <a:off x="4895557" y="1566235"/>
            <a:ext cx="6766560" cy="4778294"/>
          </a:xfrm>
          <a:prstGeom prst="roundRect">
            <a:avLst/>
          </a:prstGeom>
          <a:solidFill>
            <a:srgbClr val="D15B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5D905C-4B6B-83D3-4D27-5A245906B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287" y="1253331"/>
            <a:ext cx="502919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"/>
              </a:rPr>
              <a:t>Практична </a:t>
            </a:r>
            <a:r>
              <a:rPr lang="ru-RU" b="1" dirty="0" err="1">
                <a:solidFill>
                  <a:schemeClr val="bg1"/>
                </a:solidFill>
                <a:latin typeface=""/>
              </a:rPr>
              <a:t>порада</a:t>
            </a:r>
            <a:r>
              <a:rPr lang="ru-RU" b="1" dirty="0">
                <a:solidFill>
                  <a:schemeClr val="bg1"/>
                </a:solidFill>
                <a:latin typeface=""/>
              </a:rPr>
              <a:t> №2</a:t>
            </a:r>
          </a:p>
          <a:p>
            <a:pPr marL="0" indent="0" algn="ctr">
              <a:buNone/>
            </a:pPr>
            <a:br>
              <a:rPr lang="en-US" dirty="0">
                <a:solidFill>
                  <a:schemeClr val="bg1"/>
                </a:solidFill>
                <a:latin typeface=""/>
              </a:rPr>
            </a:br>
            <a:r>
              <a:rPr lang="ru-RU" sz="1800" dirty="0">
                <a:solidFill>
                  <a:schemeClr val="bg1"/>
                </a:solidFill>
                <a:latin typeface=""/>
              </a:rPr>
              <a:t>Не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пошкодуйте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часу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визначенню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цінностей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ВЛАСНОГО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навчального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закладу, </a:t>
            </a:r>
            <a:r>
              <a:rPr lang="ru-RU" sz="1800" dirty="0" err="1">
                <a:solidFill>
                  <a:schemeClr val="bg1"/>
                </a:solidFill>
                <a:latin typeface=""/>
              </a:rPr>
              <a:t>спільно</a:t>
            </a:r>
            <a:r>
              <a:rPr lang="ru-RU" sz="1800" dirty="0">
                <a:solidFill>
                  <a:schemeClr val="bg1"/>
                </a:solidFill>
                <a:latin typeface=""/>
              </a:rPr>
              <a:t> з командою.</a:t>
            </a:r>
            <a:br>
              <a:rPr lang="ru-RU" sz="1800" dirty="0">
                <a:solidFill>
                  <a:schemeClr val="bg1"/>
                </a:solidFill>
                <a:latin typeface=""/>
              </a:rPr>
            </a:br>
            <a:br>
              <a:rPr lang="ru-RU" dirty="0">
                <a:solidFill>
                  <a:schemeClr val="bg1"/>
                </a:solidFill>
                <a:latin typeface=""/>
              </a:rPr>
            </a:br>
            <a:r>
              <a:rPr lang="ru-RU" b="1" dirty="0" err="1">
                <a:solidFill>
                  <a:schemeClr val="bg1"/>
                </a:solidFill>
                <a:latin typeface=""/>
              </a:rPr>
              <a:t>Цінності</a:t>
            </a:r>
            <a:r>
              <a:rPr lang="ru-RU" b="1" dirty="0">
                <a:solidFill>
                  <a:schemeClr val="bg1"/>
                </a:solidFill>
                <a:latin typeface=""/>
              </a:rPr>
              <a:t> – </a:t>
            </a:r>
            <a:r>
              <a:rPr lang="ru-RU" b="1" dirty="0" err="1">
                <a:solidFill>
                  <a:schemeClr val="bg1"/>
                </a:solidFill>
                <a:latin typeface=""/>
              </a:rPr>
              <a:t>це</a:t>
            </a:r>
            <a:r>
              <a:rPr lang="ru-RU" b="1" dirty="0">
                <a:solidFill>
                  <a:schemeClr val="bg1"/>
                </a:solidFill>
                <a:latin typeface="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"/>
              </a:rPr>
              <a:t>магніт</a:t>
            </a:r>
            <a:r>
              <a:rPr lang="ru-RU" b="1" dirty="0">
                <a:solidFill>
                  <a:schemeClr val="bg1"/>
                </a:solidFill>
                <a:latin typeface=""/>
              </a:rPr>
              <a:t> для «ВАШИХ» людей</a:t>
            </a:r>
          </a:p>
          <a:p>
            <a:pPr marL="0" indent="0">
              <a:buNone/>
            </a:pP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136623-9B26-2257-5763-247BEAF91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2417" y="1851957"/>
            <a:ext cx="9060581" cy="50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40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C0950186-9129-2345-7A09-B4D0C93D1BF4}"/>
              </a:ext>
            </a:extLst>
          </p:cNvPr>
          <p:cNvSpPr/>
          <p:nvPr/>
        </p:nvSpPr>
        <p:spPr>
          <a:xfrm>
            <a:off x="413230" y="5640084"/>
            <a:ext cx="3846286" cy="841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A1E0EC3-5004-31D9-272D-CB8F262AE003}"/>
              </a:ext>
            </a:extLst>
          </p:cNvPr>
          <p:cNvSpPr/>
          <p:nvPr/>
        </p:nvSpPr>
        <p:spPr>
          <a:xfrm>
            <a:off x="566057" y="420914"/>
            <a:ext cx="3846286" cy="841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52" name="Google Shape;652;p28"/>
          <p:cNvSpPr/>
          <p:nvPr/>
        </p:nvSpPr>
        <p:spPr>
          <a:xfrm rot="-2714911">
            <a:off x="699085" y="815465"/>
            <a:ext cx="5990015" cy="3852031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8"/>
          <p:cNvSpPr/>
          <p:nvPr/>
        </p:nvSpPr>
        <p:spPr>
          <a:xfrm>
            <a:off x="3656750" y="103257"/>
            <a:ext cx="1379271" cy="1431273"/>
          </a:xfrm>
          <a:prstGeom prst="ellipse">
            <a:avLst/>
          </a:prstGeom>
          <a:solidFill>
            <a:srgbClr val="C7008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8"/>
          <p:cNvSpPr/>
          <p:nvPr/>
        </p:nvSpPr>
        <p:spPr>
          <a:xfrm>
            <a:off x="1149160" y="5489214"/>
            <a:ext cx="868325" cy="882556"/>
          </a:xfrm>
          <a:prstGeom prst="ellipse">
            <a:avLst/>
          </a:pr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8"/>
          <p:cNvSpPr txBox="1"/>
          <p:nvPr/>
        </p:nvSpPr>
        <p:spPr>
          <a:xfrm>
            <a:off x="3714807" y="1381694"/>
            <a:ext cx="8026399" cy="127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3733" b="1" dirty="0">
                <a:solidFill>
                  <a:srgbClr val="C70085"/>
                </a:solidFill>
                <a:latin typeface="Arial"/>
                <a:ea typeface="Arial"/>
                <a:cs typeface="Arial"/>
                <a:sym typeface="Arial"/>
              </a:rPr>
              <a:t>УЧНІВСТВО </a:t>
            </a:r>
          </a:p>
          <a:p>
            <a:pPr algn="ctr"/>
            <a:r>
              <a:rPr lang="ru-RU" sz="3733" b="1" dirty="0">
                <a:solidFill>
                  <a:srgbClr val="C70085"/>
                </a:solidFill>
                <a:latin typeface="Arial"/>
                <a:ea typeface="Arial"/>
                <a:cs typeface="Arial"/>
                <a:sym typeface="Arial"/>
              </a:rPr>
              <a:t>ТА БАТЬКИ</a:t>
            </a:r>
            <a:endParaRPr sz="2400" dirty="0"/>
          </a:p>
        </p:txBody>
      </p:sp>
      <p:pic>
        <p:nvPicPr>
          <p:cNvPr id="657" name="Google Shape;657;p28"/>
          <p:cNvPicPr preferRelativeResize="0"/>
          <p:nvPr/>
        </p:nvPicPr>
        <p:blipFill rotWithShape="1">
          <a:blip r:embed="rId3">
            <a:alphaModFix/>
          </a:blip>
          <a:srcRect l="55149" t="2748" r="19420" b="53395"/>
          <a:stretch/>
        </p:blipFill>
        <p:spPr>
          <a:xfrm>
            <a:off x="3964763" y="283916"/>
            <a:ext cx="781411" cy="1129697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28"/>
          <p:cNvSpPr txBox="1"/>
          <p:nvPr/>
        </p:nvSpPr>
        <p:spPr>
          <a:xfrm>
            <a:off x="6041704" y="2741480"/>
            <a:ext cx="5878285" cy="404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211661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налагодити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комунікацію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дорослих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та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дітей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правила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екологічного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вирішення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конфліктів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1661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сформувати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потужне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учнівське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самоврядування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і бути партнерами з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учнівством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 </a:t>
            </a:r>
            <a:endParaRPr sz="2400" dirty="0"/>
          </a:p>
          <a:p>
            <a:pPr marL="211661">
              <a:lnSpc>
                <a:spcPct val="115000"/>
              </a:lnSpc>
            </a:pP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втілити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етичні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стандарти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практиці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Для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чого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вони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2400" dirty="0"/>
          </a:p>
          <a:p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28"/>
          <p:cNvPicPr preferRelativeResize="0"/>
          <p:nvPr/>
        </p:nvPicPr>
        <p:blipFill rotWithShape="1">
          <a:blip r:embed="rId4">
            <a:alphaModFix/>
          </a:blip>
          <a:srcRect l="11821" t="16717" r="8619" b="16716"/>
          <a:stretch/>
        </p:blipFill>
        <p:spPr>
          <a:xfrm>
            <a:off x="3200930" y="1693565"/>
            <a:ext cx="2117172" cy="205076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929401-0226-50E5-DB04-FB828B52C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660" y="2556499"/>
            <a:ext cx="7824037" cy="440102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66FF8F8-4166-0EBA-7BC0-6DB957C7878C}"/>
              </a:ext>
            </a:extLst>
          </p:cNvPr>
          <p:cNvGrpSpPr/>
          <p:nvPr/>
        </p:nvGrpSpPr>
        <p:grpSpPr>
          <a:xfrm>
            <a:off x="7484011" y="0"/>
            <a:ext cx="4808349" cy="2236763"/>
            <a:chOff x="6426200" y="250708"/>
            <a:chExt cx="5765800" cy="262766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A6A60F3-12E5-DCA3-FB9C-9A057282D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6200" y="250708"/>
              <a:ext cx="5765800" cy="2451100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7660059-C991-87AB-2CE0-8CC691F67AB3}"/>
                </a:ext>
              </a:extLst>
            </p:cNvPr>
            <p:cNvSpPr/>
            <p:nvPr/>
          </p:nvSpPr>
          <p:spPr>
            <a:xfrm>
              <a:off x="6426200" y="2090659"/>
              <a:ext cx="2182541" cy="7877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99C914A-3EDB-DB53-AE2E-AFFEAD43D024}"/>
              </a:ext>
            </a:extLst>
          </p:cNvPr>
          <p:cNvSpPr/>
          <p:nvPr/>
        </p:nvSpPr>
        <p:spPr>
          <a:xfrm>
            <a:off x="468700" y="1905538"/>
            <a:ext cx="6766560" cy="4778294"/>
          </a:xfrm>
          <a:prstGeom prst="roundRect">
            <a:avLst/>
          </a:prstGeom>
          <a:solidFill>
            <a:srgbClr val="C70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5D905C-4B6B-83D3-4D27-5A245906B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34" y="1901499"/>
            <a:ext cx="5629891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"/>
              </a:rPr>
              <a:t>Практична </a:t>
            </a:r>
            <a:r>
              <a:rPr lang="ru-RU" b="1" dirty="0" err="1">
                <a:solidFill>
                  <a:schemeClr val="bg1"/>
                </a:solidFill>
                <a:latin typeface=""/>
              </a:rPr>
              <a:t>порада</a:t>
            </a:r>
            <a:r>
              <a:rPr lang="ru-RU" b="1" dirty="0">
                <a:solidFill>
                  <a:schemeClr val="bg1"/>
                </a:solidFill>
                <a:latin typeface=""/>
              </a:rPr>
              <a:t> №3</a:t>
            </a:r>
            <a:br>
              <a:rPr lang="ru-RU" b="1" dirty="0">
                <a:solidFill>
                  <a:schemeClr val="bg1"/>
                </a:solidFill>
                <a:latin typeface=""/>
              </a:rPr>
            </a:br>
            <a:endParaRPr lang="ru-RU" b="1" dirty="0">
              <a:solidFill>
                <a:schemeClr val="bg1"/>
              </a:solidFill>
              <a:latin typeface=""/>
            </a:endParaRPr>
          </a:p>
          <a:p>
            <a:pPr marL="0" indent="0">
              <a:buNone/>
            </a:pP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Використовуйте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позитивне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підкріплення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–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наприклад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“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Долоньку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щедрості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”. 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</a:b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</a:b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За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кожну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свою перемогу (будь-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якого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масштабу)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учень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або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учениця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отримує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“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Долоньку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”.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Після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цього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її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можна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обміняти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на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бонуси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запропоновані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адміністрацією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 закладу </a:t>
            </a:r>
            <a:r>
              <a:rPr lang="ru-RU" sz="1800" b="0" i="0" u="none" strike="noStrike" dirty="0" err="1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освіти</a:t>
            </a:r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Garamond" panose="02020404030301010803" pitchFamily="18" charset="0"/>
              </a:rPr>
              <a:t>. </a:t>
            </a:r>
            <a:br>
              <a:rPr lang="ru-RU" sz="1800" b="0" i="0" u="none" strike="noStrike" dirty="0">
                <a:solidFill>
                  <a:srgbClr val="000000"/>
                </a:solidFill>
                <a:effectLst/>
                <a:latin typeface="Montserrat" pitchFamily="2" charset="0"/>
              </a:rPr>
            </a:br>
            <a:br>
              <a:rPr lang="ru-RU" sz="1800" dirty="0">
                <a:solidFill>
                  <a:schemeClr val="bg1"/>
                </a:solidFill>
                <a:latin typeface=""/>
              </a:rPr>
            </a:br>
            <a:br>
              <a:rPr lang="ru-RU" dirty="0">
                <a:solidFill>
                  <a:schemeClr val="bg1"/>
                </a:solidFill>
                <a:latin typeface="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83953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D098B2F-CF77-8203-5E17-B47E3F367046}"/>
              </a:ext>
            </a:extLst>
          </p:cNvPr>
          <p:cNvSpPr/>
          <p:nvPr/>
        </p:nvSpPr>
        <p:spPr>
          <a:xfrm>
            <a:off x="574984" y="5614591"/>
            <a:ext cx="3846286" cy="841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93E1756-75F7-F8E5-6B69-CF0ABB023D57}"/>
              </a:ext>
            </a:extLst>
          </p:cNvPr>
          <p:cNvSpPr/>
          <p:nvPr/>
        </p:nvSpPr>
        <p:spPr>
          <a:xfrm>
            <a:off x="566057" y="420914"/>
            <a:ext cx="3846286" cy="841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96" name="Google Shape;696;p30"/>
          <p:cNvSpPr/>
          <p:nvPr/>
        </p:nvSpPr>
        <p:spPr>
          <a:xfrm rot="-2714911">
            <a:off x="612392" y="709754"/>
            <a:ext cx="6188073" cy="3955884"/>
          </a:xfrm>
          <a:custGeom>
            <a:avLst/>
            <a:gdLst/>
            <a:ahLst/>
            <a:cxnLst/>
            <a:rect l="l" t="t" r="r" b="b"/>
            <a:pathLst>
              <a:path w="2696820" h="1717971" extrusionOk="0">
                <a:moveTo>
                  <a:pt x="1918446" y="214045"/>
                </a:moveTo>
                <a:lnTo>
                  <a:pt x="2696820" y="999201"/>
                </a:lnTo>
                <a:lnTo>
                  <a:pt x="2183222" y="1508363"/>
                </a:lnTo>
                <a:cubicBezTo>
                  <a:pt x="1899570" y="1789565"/>
                  <a:pt x="1441664" y="1787579"/>
                  <a:pt x="1160462" y="1503926"/>
                </a:cubicBezTo>
                <a:lnTo>
                  <a:pt x="776975" y="1117098"/>
                </a:lnTo>
                <a:lnTo>
                  <a:pt x="675527" y="1080902"/>
                </a:lnTo>
                <a:cubicBezTo>
                  <a:pt x="491585" y="1031439"/>
                  <a:pt x="295966" y="1025610"/>
                  <a:pt x="113862" y="1066091"/>
                </a:cubicBezTo>
                <a:lnTo>
                  <a:pt x="0" y="1102195"/>
                </a:lnTo>
                <a:lnTo>
                  <a:pt x="383611" y="720307"/>
                </a:lnTo>
                <a:lnTo>
                  <a:pt x="382088" y="718771"/>
                </a:lnTo>
                <a:lnTo>
                  <a:pt x="895686" y="209609"/>
                </a:lnTo>
                <a:cubicBezTo>
                  <a:pt x="1179338" y="-71593"/>
                  <a:pt x="1637244" y="-69607"/>
                  <a:pt x="1918446" y="2140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0"/>
          <p:cNvSpPr/>
          <p:nvPr/>
        </p:nvSpPr>
        <p:spPr>
          <a:xfrm>
            <a:off x="3845403" y="239318"/>
            <a:ext cx="1229371" cy="122418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0"/>
          <p:cNvSpPr/>
          <p:nvPr/>
        </p:nvSpPr>
        <p:spPr>
          <a:xfrm>
            <a:off x="3525493" y="3719953"/>
            <a:ext cx="310344" cy="3106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0"/>
          <p:cNvSpPr txBox="1"/>
          <p:nvPr/>
        </p:nvSpPr>
        <p:spPr>
          <a:xfrm>
            <a:off x="5074774" y="1387489"/>
            <a:ext cx="57543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ОРГАНІЗАЦІЙНІ </a:t>
            </a:r>
          </a:p>
          <a:p>
            <a:pPr algn="ctr"/>
            <a:r>
              <a:rPr lang="ru-RU" sz="3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ПИТАННЯ</a:t>
            </a:r>
            <a:endParaRPr sz="2400" dirty="0"/>
          </a:p>
        </p:txBody>
      </p:sp>
      <p:pic>
        <p:nvPicPr>
          <p:cNvPr id="701" name="Google Shape;701;p30"/>
          <p:cNvPicPr preferRelativeResize="0"/>
          <p:nvPr/>
        </p:nvPicPr>
        <p:blipFill rotWithShape="1">
          <a:blip r:embed="rId3">
            <a:alphaModFix/>
          </a:blip>
          <a:srcRect l="3511" t="50000" r="71654" b="8848"/>
          <a:stretch/>
        </p:blipFill>
        <p:spPr>
          <a:xfrm>
            <a:off x="4052364" y="361007"/>
            <a:ext cx="711741" cy="988712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30"/>
          <p:cNvSpPr/>
          <p:nvPr/>
        </p:nvSpPr>
        <p:spPr>
          <a:xfrm rot="10800000" flipH="1">
            <a:off x="1190174" y="5413827"/>
            <a:ext cx="740229" cy="73305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0"/>
          <p:cNvSpPr txBox="1"/>
          <p:nvPr/>
        </p:nvSpPr>
        <p:spPr>
          <a:xfrm>
            <a:off x="5310771" y="2547536"/>
            <a:ext cx="7044657" cy="408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821246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систематизувати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шкільну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документацію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1246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організувати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дистанційне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навчання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1246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забезпечити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функціонування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шкільного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сайт та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інших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ресурсів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  <a:p>
            <a:pPr marL="821246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сформувати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культуру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академічної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доброчесності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1246">
              <a:lnSpc>
                <a:spcPct val="115000"/>
              </a:lnSpc>
            </a:pP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Що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таке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фінансова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автономія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b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1246">
              <a:lnSpc>
                <a:spcPct val="115000"/>
              </a:lnSpc>
            </a:pP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знайти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кошти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 потреби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вашої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школи</a:t>
            </a:r>
            <a:r>
              <a:rPr lang="ru-RU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30"/>
          <p:cNvPicPr preferRelativeResize="0"/>
          <p:nvPr/>
        </p:nvPicPr>
        <p:blipFill rotWithShape="1">
          <a:blip r:embed="rId4">
            <a:alphaModFix/>
          </a:blip>
          <a:srcRect l="9425" t="16717" r="8619" b="16716"/>
          <a:stretch/>
        </p:blipFill>
        <p:spPr>
          <a:xfrm>
            <a:off x="3003881" y="1567718"/>
            <a:ext cx="2491356" cy="221734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/>
          <p:nvPr/>
        </p:nvSpPr>
        <p:spPr>
          <a:xfrm rot="5400000">
            <a:off x="-119271" y="675862"/>
            <a:ext cx="6078331" cy="4585252"/>
          </a:xfrm>
          <a:prstGeom prst="flowChartDelay">
            <a:avLst/>
          </a:pr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8"/>
          <p:cNvSpPr txBox="1"/>
          <p:nvPr/>
        </p:nvSpPr>
        <p:spPr>
          <a:xfrm>
            <a:off x="1135269" y="1992710"/>
            <a:ext cx="3569252" cy="143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4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ОСВІТНІЙ НАВІГАТОР</a:t>
            </a:r>
            <a:endParaRPr sz="2400"/>
          </a:p>
        </p:txBody>
      </p:sp>
      <p:cxnSp>
        <p:nvCxnSpPr>
          <p:cNvPr id="215" name="Google Shape;215;p8"/>
          <p:cNvCxnSpPr/>
          <p:nvPr/>
        </p:nvCxnSpPr>
        <p:spPr>
          <a:xfrm>
            <a:off x="2032000" y="1660940"/>
            <a:ext cx="159026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6" name="Google Shape;216;p8"/>
          <p:cNvCxnSpPr/>
          <p:nvPr/>
        </p:nvCxnSpPr>
        <p:spPr>
          <a:xfrm>
            <a:off x="2032000" y="3949149"/>
            <a:ext cx="159026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8"/>
          <p:cNvSpPr txBox="1"/>
          <p:nvPr/>
        </p:nvSpPr>
        <p:spPr>
          <a:xfrm>
            <a:off x="1526211" y="1062192"/>
            <a:ext cx="260184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рекомендації</a:t>
            </a:r>
            <a:endParaRPr sz="24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74E23F-A519-982B-989C-E6E29E728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085" y="2083054"/>
            <a:ext cx="3769141" cy="37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5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594C4F4-0640-E264-C4DC-7D2DE2E1E52F}"/>
              </a:ext>
            </a:extLst>
          </p:cNvPr>
          <p:cNvGrpSpPr/>
          <p:nvPr/>
        </p:nvGrpSpPr>
        <p:grpSpPr>
          <a:xfrm>
            <a:off x="1003316" y="1684723"/>
            <a:ext cx="2946400" cy="2768602"/>
            <a:chOff x="1219200" y="1698171"/>
            <a:chExt cx="2946400" cy="27686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6C6FAE4-E052-20C7-3649-0A087CB63F54}"/>
                </a:ext>
              </a:extLst>
            </p:cNvPr>
            <p:cNvSpPr/>
            <p:nvPr/>
          </p:nvSpPr>
          <p:spPr>
            <a:xfrm>
              <a:off x="1219200" y="1698171"/>
              <a:ext cx="2946400" cy="2768602"/>
            </a:xfrm>
            <a:prstGeom prst="ellipse">
              <a:avLst/>
            </a:prstGeom>
            <a:solidFill>
              <a:srgbClr val="2B47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B02805-F5A0-1AC6-959B-2872AE7FDE28}"/>
                </a:ext>
              </a:extLst>
            </p:cNvPr>
            <p:cNvSpPr txBox="1"/>
            <p:nvPr/>
          </p:nvSpPr>
          <p:spPr>
            <a:xfrm>
              <a:off x="1295398" y="2613638"/>
              <a:ext cx="26815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нас і так є в положенні про академічну доброчесність. Для школи цього достатньо.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00D0C1-51F6-46AD-108F-66DFF3AD87C3}"/>
                </a:ext>
              </a:extLst>
            </p:cNvPr>
            <p:cNvSpPr txBox="1"/>
            <p:nvPr/>
          </p:nvSpPr>
          <p:spPr>
            <a:xfrm>
              <a:off x="172787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1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9CCF7A5-02BF-6006-721D-835E3502749B}"/>
              </a:ext>
            </a:extLst>
          </p:cNvPr>
          <p:cNvGrpSpPr/>
          <p:nvPr/>
        </p:nvGrpSpPr>
        <p:grpSpPr>
          <a:xfrm>
            <a:off x="8034561" y="1670386"/>
            <a:ext cx="3077034" cy="2967605"/>
            <a:chOff x="7819568" y="1698170"/>
            <a:chExt cx="3077034" cy="2967605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631FFD0-F0A2-C1B8-12FC-183503C4DE2A}"/>
                </a:ext>
              </a:extLst>
            </p:cNvPr>
            <p:cNvSpPr/>
            <p:nvPr/>
          </p:nvSpPr>
          <p:spPr>
            <a:xfrm>
              <a:off x="7819568" y="1698170"/>
              <a:ext cx="3077034" cy="2967605"/>
            </a:xfrm>
            <a:prstGeom prst="ellipse">
              <a:avLst/>
            </a:prstGeom>
            <a:solidFill>
              <a:srgbClr val="C700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AF8F6-EC85-CF3F-840B-6391AD0275AB}"/>
                </a:ext>
              </a:extLst>
            </p:cNvPr>
            <p:cNvSpPr txBox="1"/>
            <p:nvPr/>
          </p:nvSpPr>
          <p:spPr>
            <a:xfrm>
              <a:off x="8159748" y="2906486"/>
              <a:ext cx="23531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школі як інституції – це про фінансування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824B30-9EC9-4B5C-19F9-6E971252449E}"/>
                </a:ext>
              </a:extLst>
            </p:cNvPr>
            <p:cNvSpPr txBox="1"/>
            <p:nvPr/>
          </p:nvSpPr>
          <p:spPr>
            <a:xfrm>
              <a:off x="844980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5A15DD-5AB5-3359-10AC-4BFC1BFCAC2F}"/>
              </a:ext>
            </a:extLst>
          </p:cNvPr>
          <p:cNvGrpSpPr/>
          <p:nvPr/>
        </p:nvGrpSpPr>
        <p:grpSpPr>
          <a:xfrm>
            <a:off x="4394883" y="3802032"/>
            <a:ext cx="3258447" cy="2967605"/>
            <a:chOff x="4598774" y="3720686"/>
            <a:chExt cx="3258447" cy="296760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547C6E9A-B0C3-1495-E143-F82A3215ACB6}"/>
                </a:ext>
              </a:extLst>
            </p:cNvPr>
            <p:cNvSpPr/>
            <p:nvPr/>
          </p:nvSpPr>
          <p:spPr>
            <a:xfrm>
              <a:off x="4598774" y="3720686"/>
              <a:ext cx="3258447" cy="29676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EB9097-4BEA-62C0-CDF1-2EB6DE6FBC70}"/>
                </a:ext>
              </a:extLst>
            </p:cNvPr>
            <p:cNvSpPr txBox="1"/>
            <p:nvPr/>
          </p:nvSpPr>
          <p:spPr>
            <a:xfrm>
              <a:off x="4628031" y="5206497"/>
              <a:ext cx="3199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Навчання про доброчесність перевантажить і без того насичений освітній процес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400B15-9899-F3BB-345F-E0F0B8EE52AF}"/>
                </a:ext>
              </a:extLst>
            </p:cNvPr>
            <p:cNvSpPr txBox="1"/>
            <p:nvPr/>
          </p:nvSpPr>
          <p:spPr>
            <a:xfrm>
              <a:off x="5288875" y="445332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A94FD5D5-DE43-8B48-0544-3DB9C18A15C3}"/>
              </a:ext>
            </a:extLst>
          </p:cNvPr>
          <p:cNvSpPr/>
          <p:nvPr/>
        </p:nvSpPr>
        <p:spPr>
          <a:xfrm>
            <a:off x="3773714" y="714829"/>
            <a:ext cx="4644572" cy="4383314"/>
          </a:xfrm>
          <a:prstGeom prst="ellipse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BF967-8E62-4461-5BD9-F5802C97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61" y="157047"/>
            <a:ext cx="6872513" cy="3865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5FFAC-7925-9A94-79FB-9A1510E41AFB}"/>
              </a:ext>
            </a:extLst>
          </p:cNvPr>
          <p:cNvSpPr txBox="1"/>
          <p:nvPr/>
        </p:nvSpPr>
        <p:spPr>
          <a:xfrm>
            <a:off x="5187724" y="4916502"/>
            <a:ext cx="181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b="1" dirty="0">
                <a:solidFill>
                  <a:schemeClr val="bg1"/>
                </a:solidFill>
                <a:latin typeface="Garamond" panose="02020404030301010803" pitchFamily="18" charset="0"/>
              </a:rPr>
              <a:t>МІФ 2</a:t>
            </a:r>
          </a:p>
        </p:txBody>
      </p:sp>
    </p:spTree>
    <p:extLst>
      <p:ext uri="{BB962C8B-B14F-4D97-AF65-F5344CB8AC3E}">
        <p14:creationId xmlns:p14="http://schemas.microsoft.com/office/powerpoint/2010/main" val="2202161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594C4F4-0640-E264-C4DC-7D2DE2E1E52F}"/>
              </a:ext>
            </a:extLst>
          </p:cNvPr>
          <p:cNvGrpSpPr/>
          <p:nvPr/>
        </p:nvGrpSpPr>
        <p:grpSpPr>
          <a:xfrm>
            <a:off x="1003316" y="1684723"/>
            <a:ext cx="2946400" cy="2768602"/>
            <a:chOff x="1219200" y="1698171"/>
            <a:chExt cx="2946400" cy="27686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B6C6FAE4-E052-20C7-3649-0A087CB63F54}"/>
                </a:ext>
              </a:extLst>
            </p:cNvPr>
            <p:cNvSpPr/>
            <p:nvPr/>
          </p:nvSpPr>
          <p:spPr>
            <a:xfrm>
              <a:off x="1219200" y="1698171"/>
              <a:ext cx="2946400" cy="2768602"/>
            </a:xfrm>
            <a:prstGeom prst="ellipse">
              <a:avLst/>
            </a:prstGeom>
            <a:solidFill>
              <a:srgbClr val="2B47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B02805-F5A0-1AC6-959B-2872AE7FDE28}"/>
                </a:ext>
              </a:extLst>
            </p:cNvPr>
            <p:cNvSpPr txBox="1"/>
            <p:nvPr/>
          </p:nvSpPr>
          <p:spPr>
            <a:xfrm>
              <a:off x="1295398" y="2613638"/>
              <a:ext cx="26815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нас і так є в положенні про академічну доброчесність. Для школи цього достатньо.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00D0C1-51F6-46AD-108F-66DFF3AD87C3}"/>
                </a:ext>
              </a:extLst>
            </p:cNvPr>
            <p:cNvSpPr txBox="1"/>
            <p:nvPr/>
          </p:nvSpPr>
          <p:spPr>
            <a:xfrm>
              <a:off x="172787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1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9CCF7A5-02BF-6006-721D-835E3502749B}"/>
              </a:ext>
            </a:extLst>
          </p:cNvPr>
          <p:cNvGrpSpPr/>
          <p:nvPr/>
        </p:nvGrpSpPr>
        <p:grpSpPr>
          <a:xfrm>
            <a:off x="8034561" y="1670386"/>
            <a:ext cx="3077034" cy="2967605"/>
            <a:chOff x="7819568" y="1698170"/>
            <a:chExt cx="3077034" cy="2967605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5631FFD0-F0A2-C1B8-12FC-183503C4DE2A}"/>
                </a:ext>
              </a:extLst>
            </p:cNvPr>
            <p:cNvSpPr/>
            <p:nvPr/>
          </p:nvSpPr>
          <p:spPr>
            <a:xfrm>
              <a:off x="7819568" y="1698170"/>
              <a:ext cx="3077034" cy="2967605"/>
            </a:xfrm>
            <a:prstGeom prst="ellipse">
              <a:avLst/>
            </a:prstGeom>
            <a:solidFill>
              <a:srgbClr val="C700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AF8F6-EC85-CF3F-840B-6391AD0275AB}"/>
                </a:ext>
              </a:extLst>
            </p:cNvPr>
            <p:cNvSpPr txBox="1"/>
            <p:nvPr/>
          </p:nvSpPr>
          <p:spPr>
            <a:xfrm>
              <a:off x="8159748" y="2906486"/>
              <a:ext cx="23531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Доброчесність в школі як інституції – це про фінансування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824B30-9EC9-4B5C-19F9-6E971252449E}"/>
                </a:ext>
              </a:extLst>
            </p:cNvPr>
            <p:cNvSpPr txBox="1"/>
            <p:nvPr/>
          </p:nvSpPr>
          <p:spPr>
            <a:xfrm>
              <a:off x="8449809" y="212165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5A15DD-5AB5-3359-10AC-4BFC1BFCAC2F}"/>
              </a:ext>
            </a:extLst>
          </p:cNvPr>
          <p:cNvGrpSpPr/>
          <p:nvPr/>
        </p:nvGrpSpPr>
        <p:grpSpPr>
          <a:xfrm>
            <a:off x="4394883" y="3802032"/>
            <a:ext cx="3258447" cy="2967605"/>
            <a:chOff x="4598774" y="3720686"/>
            <a:chExt cx="3258447" cy="296760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547C6E9A-B0C3-1495-E143-F82A3215ACB6}"/>
                </a:ext>
              </a:extLst>
            </p:cNvPr>
            <p:cNvSpPr/>
            <p:nvPr/>
          </p:nvSpPr>
          <p:spPr>
            <a:xfrm>
              <a:off x="4598774" y="3720686"/>
              <a:ext cx="3258447" cy="29676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EB9097-4BEA-62C0-CDF1-2EB6DE6FBC70}"/>
                </a:ext>
              </a:extLst>
            </p:cNvPr>
            <p:cNvSpPr txBox="1"/>
            <p:nvPr/>
          </p:nvSpPr>
          <p:spPr>
            <a:xfrm>
              <a:off x="4628031" y="5206497"/>
              <a:ext cx="31999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dirty="0">
                  <a:solidFill>
                    <a:schemeClr val="bg1"/>
                  </a:solidFill>
                  <a:latin typeface="Garamond" panose="02020404030301010803" pitchFamily="18" charset="0"/>
                </a:rPr>
                <a:t>Навчання про доброчесність перевантажить і без того насичений освітній процес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400B15-9899-F3BB-345F-E0F0B8EE52AF}"/>
                </a:ext>
              </a:extLst>
            </p:cNvPr>
            <p:cNvSpPr txBox="1"/>
            <p:nvPr/>
          </p:nvSpPr>
          <p:spPr>
            <a:xfrm>
              <a:off x="5288875" y="4453325"/>
              <a:ext cx="1816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UA" b="1" dirty="0">
                  <a:solidFill>
                    <a:schemeClr val="bg1"/>
                  </a:solidFill>
                  <a:latin typeface="Garamond" panose="02020404030301010803" pitchFamily="18" charset="0"/>
                </a:rPr>
                <a:t>МІФ 3</a:t>
              </a:r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A94FD5D5-DE43-8B48-0544-3DB9C18A15C3}"/>
              </a:ext>
            </a:extLst>
          </p:cNvPr>
          <p:cNvSpPr/>
          <p:nvPr/>
        </p:nvSpPr>
        <p:spPr>
          <a:xfrm>
            <a:off x="3773714" y="714829"/>
            <a:ext cx="4644572" cy="4383314"/>
          </a:xfrm>
          <a:prstGeom prst="ellipse">
            <a:avLst/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BF967-8E62-4461-5BD9-F5802C97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61" y="157047"/>
            <a:ext cx="6872513" cy="3865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5FFAC-7925-9A94-79FB-9A1510E41AFB}"/>
              </a:ext>
            </a:extLst>
          </p:cNvPr>
          <p:cNvSpPr txBox="1"/>
          <p:nvPr/>
        </p:nvSpPr>
        <p:spPr>
          <a:xfrm>
            <a:off x="5187724" y="4916502"/>
            <a:ext cx="181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b="1" dirty="0">
                <a:solidFill>
                  <a:schemeClr val="bg1"/>
                </a:solidFill>
                <a:latin typeface="Garamond" panose="02020404030301010803" pitchFamily="18" charset="0"/>
              </a:rPr>
              <a:t>МІФ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252EA4C-8087-C3D0-13FA-65A2FB03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7" t="24501" r="22153" b="24667"/>
          <a:stretch/>
        </p:blipFill>
        <p:spPr>
          <a:xfrm>
            <a:off x="487143" y="2305401"/>
            <a:ext cx="3653963" cy="19027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27DFB-E645-6A31-B78D-530134829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7" t="24501" r="22153" b="24667"/>
          <a:stretch/>
        </p:blipFill>
        <p:spPr>
          <a:xfrm>
            <a:off x="4283996" y="4637991"/>
            <a:ext cx="3653963" cy="19027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57C1A3-4E54-4760-DA60-03B023254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7" t="24501" r="22153" b="24667"/>
          <a:stretch/>
        </p:blipFill>
        <p:spPr>
          <a:xfrm>
            <a:off x="8094437" y="2174806"/>
            <a:ext cx="3653963" cy="19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09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837" y="-212037"/>
            <a:ext cx="12198837" cy="7070036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2"/>
          <p:cNvSpPr/>
          <p:nvPr/>
        </p:nvSpPr>
        <p:spPr>
          <a:xfrm>
            <a:off x="-1" y="2579754"/>
            <a:ext cx="4099337" cy="4278247"/>
          </a:xfrm>
          <a:prstGeom prst="rect">
            <a:avLst/>
          </a:pr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32"/>
          <p:cNvSpPr/>
          <p:nvPr/>
        </p:nvSpPr>
        <p:spPr>
          <a:xfrm>
            <a:off x="4099340" y="2579754"/>
            <a:ext cx="3993321" cy="4278247"/>
          </a:xfrm>
          <a:prstGeom prst="rect">
            <a:avLst/>
          </a:prstGeom>
          <a:solidFill>
            <a:srgbClr val="C5D04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32"/>
          <p:cNvSpPr/>
          <p:nvPr/>
        </p:nvSpPr>
        <p:spPr>
          <a:xfrm>
            <a:off x="8092662" y="2579754"/>
            <a:ext cx="4099341" cy="4278244"/>
          </a:xfrm>
          <a:prstGeom prst="rect">
            <a:avLst/>
          </a:prstGeom>
          <a:solidFill>
            <a:srgbClr val="1E49A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4" name="Google Shape;72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560" y="3429001"/>
            <a:ext cx="2664648" cy="2629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8898" y="3380318"/>
            <a:ext cx="2735329" cy="267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2219" y="3428999"/>
            <a:ext cx="2820221" cy="262922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32"/>
          <p:cNvSpPr/>
          <p:nvPr/>
        </p:nvSpPr>
        <p:spPr>
          <a:xfrm rot="10800000">
            <a:off x="639561" y="1728073"/>
            <a:ext cx="3459777" cy="901147"/>
          </a:xfrm>
          <a:prstGeom prst="flowChartDocument">
            <a:avLst/>
          </a:prstGeom>
          <a:solidFill>
            <a:srgbClr val="C7008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2"/>
          <p:cNvSpPr/>
          <p:nvPr/>
        </p:nvSpPr>
        <p:spPr>
          <a:xfrm rot="10800000">
            <a:off x="4738896" y="1722112"/>
            <a:ext cx="3353765" cy="901147"/>
          </a:xfrm>
          <a:prstGeom prst="flowChartDocument">
            <a:avLst/>
          </a:prstGeom>
          <a:solidFill>
            <a:srgbClr val="C5D04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2"/>
          <p:cNvSpPr/>
          <p:nvPr/>
        </p:nvSpPr>
        <p:spPr>
          <a:xfrm rot="10800000">
            <a:off x="8732218" y="1722112"/>
            <a:ext cx="3459783" cy="901147"/>
          </a:xfrm>
          <a:prstGeom prst="flowChartDocument">
            <a:avLst/>
          </a:prstGeom>
          <a:solidFill>
            <a:srgbClr val="1E49A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2"/>
          <p:cNvSpPr txBox="1"/>
          <p:nvPr/>
        </p:nvSpPr>
        <p:spPr>
          <a:xfrm>
            <a:off x="1017726" y="2149538"/>
            <a:ext cx="2703444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ДОЛУЧИТИСЬ ДО СПІЛЬНОТИ</a:t>
            </a:r>
            <a:endParaRPr sz="2400"/>
          </a:p>
        </p:txBody>
      </p:sp>
      <p:sp>
        <p:nvSpPr>
          <p:cNvPr id="731" name="Google Shape;731;p32"/>
          <p:cNvSpPr txBox="1"/>
          <p:nvPr/>
        </p:nvSpPr>
        <p:spPr>
          <a:xfrm>
            <a:off x="4830798" y="2149537"/>
            <a:ext cx="3169961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FACEBOOK ОФІСУ ДОБРОЧЕСНОСТІ НАЗК</a:t>
            </a:r>
            <a:endParaRPr sz="1867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2"/>
          <p:cNvSpPr txBox="1"/>
          <p:nvPr/>
        </p:nvSpPr>
        <p:spPr>
          <a:xfrm>
            <a:off x="8877128" y="2149538"/>
            <a:ext cx="3169961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НАВЧАЛЬНА ПЛАТФОРМА</a:t>
            </a:r>
            <a:endParaRPr sz="1867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90B534-E658-9D3B-B14F-5D2C870A5EDA}"/>
              </a:ext>
            </a:extLst>
          </p:cNvPr>
          <p:cNvSpPr txBox="1"/>
          <p:nvPr/>
        </p:nvSpPr>
        <p:spPr>
          <a:xfrm>
            <a:off x="4862287" y="2703388"/>
            <a:ext cx="5979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Garamond" panose="02020404030301010803" pitchFamily="18" charset="0"/>
              </a:rPr>
              <a:t>Конвенція Організації Об'єднаних Націй проти корупції (</a:t>
            </a:r>
            <a:r>
              <a:rPr lang="en" dirty="0">
                <a:latin typeface="Garamond" panose="02020404030301010803" pitchFamily="18" charset="0"/>
              </a:rPr>
              <a:t>UNCAC) </a:t>
            </a:r>
            <a:r>
              <a:rPr lang="uk-UA" dirty="0">
                <a:latin typeface="Garamond" panose="02020404030301010803" pitchFamily="18" charset="0"/>
              </a:rPr>
              <a:t>закликає державні освітні програми </a:t>
            </a:r>
            <a:r>
              <a:rPr lang="uk-UA" b="1" dirty="0">
                <a:latin typeface="Garamond" panose="02020404030301010803" pitchFamily="18" charset="0"/>
              </a:rPr>
              <a:t>виховувати нетерпимість до корупції </a:t>
            </a:r>
            <a:r>
              <a:rPr lang="uk-UA" dirty="0">
                <a:latin typeface="Garamond" panose="02020404030301010803" pitchFamily="18" charset="0"/>
              </a:rPr>
              <a:t>та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uk-UA" dirty="0">
                <a:latin typeface="Garamond" panose="02020404030301010803" pitchFamily="18" charset="0"/>
              </a:rPr>
              <a:t>заохочує країни включати цю тему до шкільних та університетських програм</a:t>
            </a:r>
            <a:r>
              <a:rPr lang="en-US" dirty="0">
                <a:latin typeface="Garamond" panose="02020404030301010803" pitchFamily="18" charset="0"/>
              </a:rPr>
              <a:t>.</a:t>
            </a:r>
            <a:endParaRPr lang="ru-UA" dirty="0"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814FFA-1D0A-D1FE-E588-092475D8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609" y="2716441"/>
            <a:ext cx="3795032" cy="11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2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85F4F6-DC9F-ADF3-3CCD-8C0934AB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3" y="2932769"/>
            <a:ext cx="3811293" cy="970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0B534-E658-9D3B-B14F-5D2C870A5EDA}"/>
              </a:ext>
            </a:extLst>
          </p:cNvPr>
          <p:cNvSpPr txBox="1"/>
          <p:nvPr/>
        </p:nvSpPr>
        <p:spPr>
          <a:xfrm>
            <a:off x="5044804" y="2551837"/>
            <a:ext cx="5694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Garamond" panose="02020404030301010803" pitchFamily="18" charset="0"/>
              </a:rPr>
              <a:t>Міжнародний досвіт демонструє – більш жорсткі правила і покарання ефективні проти корупції </a:t>
            </a:r>
            <a:r>
              <a:rPr lang="uk-UA" b="1" dirty="0">
                <a:latin typeface="Garamond" panose="02020404030301010803" pitchFamily="18" charset="0"/>
              </a:rPr>
              <a:t>лише в короткостроковій перспективі</a:t>
            </a:r>
            <a:r>
              <a:rPr lang="uk-UA" dirty="0">
                <a:latin typeface="Garamond" panose="02020404030301010803" pitchFamily="18" charset="0"/>
              </a:rPr>
              <a:t>. </a:t>
            </a:r>
            <a:br>
              <a:rPr lang="uk-UA" dirty="0">
                <a:latin typeface="Garamond" panose="02020404030301010803" pitchFamily="18" charset="0"/>
              </a:rPr>
            </a:br>
            <a:br>
              <a:rPr lang="uk-UA" dirty="0">
                <a:latin typeface="Garamond" panose="02020404030301010803" pitchFamily="18" charset="0"/>
              </a:rPr>
            </a:br>
            <a:r>
              <a:rPr lang="uk-UA" b="1" dirty="0">
                <a:latin typeface="Garamond" panose="02020404030301010803" pitchFamily="18" charset="0"/>
              </a:rPr>
              <a:t>Розбудова публічної доброчесності демонструє свою ефективність </a:t>
            </a:r>
            <a:r>
              <a:rPr lang="uk-UA" dirty="0">
                <a:latin typeface="Garamond" panose="02020404030301010803" pitchFamily="18" charset="0"/>
              </a:rPr>
              <a:t>в довгостроковій перспективі. </a:t>
            </a:r>
            <a:endParaRPr lang="ru-UA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46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90B534-E658-9D3B-B14F-5D2C870A5EDA}"/>
              </a:ext>
            </a:extLst>
          </p:cNvPr>
          <p:cNvSpPr txBox="1"/>
          <p:nvPr/>
        </p:nvSpPr>
        <p:spPr>
          <a:xfrm>
            <a:off x="4907431" y="2717800"/>
            <a:ext cx="6647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b="1" dirty="0" err="1">
                <a:latin typeface="Garamond" panose="02020404030301010803" pitchFamily="18" charset="0"/>
              </a:rPr>
              <a:t>Корупція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зумовлена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соціальними</a:t>
            </a:r>
            <a:r>
              <a:rPr lang="ru-RU" dirty="0">
                <a:latin typeface="Garamond" panose="02020404030301010803" pitchFamily="18" charset="0"/>
              </a:rPr>
              <a:t> нормами, </a:t>
            </a:r>
            <a:r>
              <a:rPr lang="ru-RU" dirty="0" err="1">
                <a:latin typeface="Garamond" panose="02020404030301010803" pitchFamily="18" charset="0"/>
              </a:rPr>
              <a:t>неформальними</a:t>
            </a:r>
            <a:r>
              <a:rPr lang="ru-RU" dirty="0">
                <a:latin typeface="Garamond" panose="02020404030301010803" pitchFamily="18" charset="0"/>
              </a:rPr>
              <a:t> правилами,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поглядами</a:t>
            </a:r>
            <a:r>
              <a:rPr lang="ru-RU" b="1" dirty="0">
                <a:latin typeface="Garamond" panose="02020404030301010803" pitchFamily="18" charset="0"/>
              </a:rPr>
              <a:t> та </a:t>
            </a:r>
            <a:r>
              <a:rPr lang="ru-RU" b="1" dirty="0" err="1">
                <a:latin typeface="Garamond" panose="02020404030301010803" pitchFamily="18" charset="0"/>
              </a:rPr>
              <a:t>переконаннями</a:t>
            </a:r>
            <a:r>
              <a:rPr lang="ru-RU" dirty="0">
                <a:latin typeface="Garamond" panose="02020404030301010803" pitchFamily="18" charset="0"/>
              </a:rPr>
              <a:t>. </a:t>
            </a:r>
            <a:br>
              <a:rPr lang="en-US" dirty="0">
                <a:latin typeface="Garamond" panose="02020404030301010803" pitchFamily="18" charset="0"/>
              </a:rPr>
            </a:br>
            <a:br>
              <a:rPr lang="en-US" dirty="0">
                <a:latin typeface="Garamond" panose="02020404030301010803" pitchFamily="18" charset="0"/>
              </a:rPr>
            </a:br>
            <a:r>
              <a:rPr lang="ru-RU" dirty="0" err="1">
                <a:latin typeface="Garamond" panose="02020404030301010803" pitchFamily="18" charset="0"/>
              </a:rPr>
              <a:t>Гірше</a:t>
            </a:r>
            <a:r>
              <a:rPr lang="ru-RU" dirty="0">
                <a:latin typeface="Garamond" panose="02020404030301010803" pitchFamily="18" charset="0"/>
              </a:rPr>
              <a:t> того, </a:t>
            </a:r>
            <a:r>
              <a:rPr lang="ru-RU" dirty="0" err="1">
                <a:latin typeface="Garamond" panose="02020404030301010803" pitchFamily="18" charset="0"/>
              </a:rPr>
              <a:t>поширені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очікування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щодо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корупції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можуть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призвести</a:t>
            </a:r>
            <a:r>
              <a:rPr lang="ru-RU" dirty="0">
                <a:latin typeface="Garamond" panose="02020404030301010803" pitchFamily="18" charset="0"/>
              </a:rPr>
              <a:t> до </a:t>
            </a:r>
            <a:r>
              <a:rPr lang="ru-RU" dirty="0" err="1">
                <a:latin typeface="Garamond" panose="02020404030301010803" pitchFamily="18" charset="0"/>
              </a:rPr>
              <a:t>ситуації</a:t>
            </a:r>
            <a:r>
              <a:rPr lang="ru-RU" dirty="0">
                <a:latin typeface="Garamond" panose="02020404030301010803" pitchFamily="18" charset="0"/>
              </a:rPr>
              <a:t>, коли </a:t>
            </a:r>
            <a:r>
              <a:rPr lang="ru-RU" b="1" dirty="0">
                <a:latin typeface="Garamond" panose="02020404030301010803" pitchFamily="18" charset="0"/>
              </a:rPr>
              <a:t>люди </a:t>
            </a:r>
            <a:r>
              <a:rPr lang="ru-RU" b="1" dirty="0" err="1">
                <a:latin typeface="Garamond" panose="02020404030301010803" pitchFamily="18" charset="0"/>
              </a:rPr>
              <a:t>поводяться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корумповано</a:t>
            </a:r>
            <a:r>
              <a:rPr lang="ru-RU" b="1" dirty="0">
                <a:latin typeface="Garamond" panose="02020404030301010803" pitchFamily="18" charset="0"/>
              </a:rPr>
              <a:t>, </a:t>
            </a:r>
            <a:r>
              <a:rPr lang="ru-RU" b="1" dirty="0" err="1">
                <a:latin typeface="Garamond" panose="02020404030301010803" pitchFamily="18" charset="0"/>
              </a:rPr>
              <a:t>бо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вважають</a:t>
            </a:r>
            <a:r>
              <a:rPr lang="ru-RU" b="1" dirty="0">
                <a:latin typeface="Garamond" panose="02020404030301010803" pitchFamily="18" charset="0"/>
              </a:rPr>
              <a:t>, </a:t>
            </a:r>
            <a:r>
              <a:rPr lang="ru-RU" b="1" dirty="0" err="1">
                <a:latin typeface="Garamond" panose="02020404030301010803" pitchFamily="18" charset="0"/>
              </a:rPr>
              <a:t>що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всі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інші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корумповані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dirty="0">
                <a:latin typeface="Garamond" panose="02020404030301010803" pitchFamily="18" charset="0"/>
              </a:rPr>
              <a:t>і </a:t>
            </a:r>
            <a:r>
              <a:rPr lang="ru-RU" dirty="0" err="1">
                <a:latin typeface="Garamond" panose="02020404030301010803" pitchFamily="18" charset="0"/>
              </a:rPr>
              <a:t>що</a:t>
            </a:r>
            <a:r>
              <a:rPr lang="ru-RU" dirty="0">
                <a:latin typeface="Garamond" panose="02020404030301010803" pitchFamily="18" charset="0"/>
              </a:rPr>
              <a:t> не </a:t>
            </a:r>
            <a:r>
              <a:rPr lang="ru-RU" dirty="0" err="1">
                <a:latin typeface="Garamond" panose="02020404030301010803" pitchFamily="18" charset="0"/>
              </a:rPr>
              <a:t>варто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поводитися</a:t>
            </a:r>
            <a:r>
              <a:rPr lang="ru-RU" dirty="0">
                <a:latin typeface="Garamond" panose="02020404030301010803" pitchFamily="18" charset="0"/>
              </a:rPr>
              <a:t> </a:t>
            </a:r>
            <a:r>
              <a:rPr lang="ru-RU" dirty="0" err="1">
                <a:latin typeface="Garamond" panose="02020404030301010803" pitchFamily="18" charset="0"/>
              </a:rPr>
              <a:t>чесно</a:t>
            </a:r>
            <a:r>
              <a:rPr lang="ru-RU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F4A592-C321-1A6D-EB43-85845090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50" y="3182773"/>
            <a:ext cx="3925078" cy="8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9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F6569D-7A22-FC51-9FCC-90FE30ABE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90" t="52779" r="33707"/>
          <a:stretch/>
        </p:blipFill>
        <p:spPr>
          <a:xfrm>
            <a:off x="9432930" y="2205730"/>
            <a:ext cx="1681384" cy="1815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29F7C8-C5BD-1F3F-D66D-99C06A270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" t="5643" r="72992" b="50867"/>
          <a:stretch/>
        </p:blipFill>
        <p:spPr>
          <a:xfrm>
            <a:off x="3530601" y="817652"/>
            <a:ext cx="1621969" cy="15509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E40848-1935-7EB2-190C-3FE9231B0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4" t="5312" r="49020" b="51862"/>
          <a:stretch/>
        </p:blipFill>
        <p:spPr>
          <a:xfrm>
            <a:off x="4177393" y="2203116"/>
            <a:ext cx="1621968" cy="16475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121C1F-06D5-C67F-6E55-D48187DD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97" t="3595" r="15779" b="50425"/>
          <a:stretch/>
        </p:blipFill>
        <p:spPr>
          <a:xfrm>
            <a:off x="3628121" y="3588631"/>
            <a:ext cx="1621969" cy="172470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A93CD5F-EE85-60C3-7960-2364FFD99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155" y="4910194"/>
            <a:ext cx="6888845" cy="389561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err="1">
                <a:effectLst/>
                <a:latin typeface="Garamond" panose="02020404030301010803" pitchFamily="18" charset="0"/>
              </a:rPr>
              <a:t>Хоча</a:t>
            </a:r>
            <a:r>
              <a:rPr lang="ru-RU" sz="1800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чинники</a:t>
            </a:r>
            <a:r>
              <a:rPr lang="ru-RU" sz="1800" dirty="0">
                <a:effectLst/>
                <a:latin typeface="Garamond" panose="02020404030301010803" pitchFamily="18" charset="0"/>
              </a:rPr>
              <a:t>,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що</a:t>
            </a:r>
            <a:r>
              <a:rPr lang="ru-RU" sz="1800" dirty="0">
                <a:effectLst/>
                <a:latin typeface="Garamond" panose="02020404030301010803" pitchFamily="18" charset="0"/>
              </a:rPr>
              <a:t> лежать в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основі</a:t>
            </a:r>
            <a:r>
              <a:rPr lang="ru-RU" sz="1800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цих</a:t>
            </a:r>
            <a:r>
              <a:rPr lang="ru-RU" sz="1800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відмінностей</a:t>
            </a:r>
            <a:r>
              <a:rPr lang="ru-RU" sz="1800" dirty="0">
                <a:effectLst/>
                <a:latin typeface="Garamond" panose="02020404030301010803" pitchFamily="18" charset="0"/>
              </a:rPr>
              <a:t>,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неможливо</a:t>
            </a:r>
            <a:r>
              <a:rPr lang="ru-RU" sz="1800" dirty="0">
                <a:effectLst/>
                <a:latin typeface="Garamond" panose="02020404030301010803" pitchFamily="18" charset="0"/>
              </a:rPr>
              <a:t> довести,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варто</a:t>
            </a:r>
            <a:r>
              <a:rPr lang="ru-RU" sz="1800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зазначити</a:t>
            </a:r>
            <a:r>
              <a:rPr lang="ru-RU" sz="1800" dirty="0">
                <a:effectLst/>
                <a:latin typeface="Garamond" panose="02020404030301010803" pitchFamily="18" charset="0"/>
              </a:rPr>
              <a:t>, </a:t>
            </a:r>
            <a:r>
              <a:rPr lang="ru-RU" sz="1800" dirty="0" err="1">
                <a:effectLst/>
                <a:latin typeface="Garamond" panose="02020404030301010803" pitchFamily="18" charset="0"/>
              </a:rPr>
              <a:t>що</a:t>
            </a:r>
            <a:r>
              <a:rPr lang="ru-RU" sz="1800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b="1" dirty="0">
                <a:effectLst/>
                <a:latin typeface="Garamond" panose="02020404030301010803" pitchFamily="18" charset="0"/>
              </a:rPr>
              <a:t>Руанда </a:t>
            </a:r>
            <a:r>
              <a:rPr lang="ru-RU" sz="1800" b="1" dirty="0" err="1">
                <a:effectLst/>
                <a:latin typeface="Garamond" panose="02020404030301010803" pitchFamily="18" charset="0"/>
              </a:rPr>
              <a:t>докладає</a:t>
            </a:r>
            <a:r>
              <a:rPr lang="ru-RU" sz="1800" b="1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b="1" dirty="0" err="1">
                <a:effectLst/>
                <a:latin typeface="Garamond" panose="02020404030301010803" pitchFamily="18" charset="0"/>
              </a:rPr>
              <a:t>цілеспрямованих</a:t>
            </a:r>
            <a:r>
              <a:rPr lang="ru-RU" sz="1800" b="1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b="1" dirty="0" err="1">
                <a:effectLst/>
                <a:latin typeface="Garamond" panose="02020404030301010803" pitchFamily="18" charset="0"/>
              </a:rPr>
              <a:t>зусиль</a:t>
            </a:r>
            <a:r>
              <a:rPr lang="ru-RU" sz="1800" b="1" dirty="0">
                <a:effectLst/>
                <a:latin typeface="Garamond" panose="02020404030301010803" pitchFamily="18" charset="0"/>
              </a:rPr>
              <a:t> для </a:t>
            </a:r>
            <a:r>
              <a:rPr lang="ru-RU" sz="1800" b="1" dirty="0" err="1">
                <a:effectLst/>
                <a:latin typeface="Garamond" panose="02020404030301010803" pitchFamily="18" charset="0"/>
              </a:rPr>
              <a:t>викладання</a:t>
            </a:r>
            <a:r>
              <a:rPr lang="ru-RU" sz="1800" b="1" dirty="0">
                <a:effectLst/>
                <a:latin typeface="Garamond" panose="02020404030301010803" pitchFamily="18" charset="0"/>
              </a:rPr>
              <a:t> </a:t>
            </a:r>
            <a:r>
              <a:rPr lang="ru-RU" sz="1800" b="1" dirty="0" err="1">
                <a:effectLst/>
                <a:latin typeface="Garamond" panose="02020404030301010803" pitchFamily="18" charset="0"/>
              </a:rPr>
              <a:t>цінностей</a:t>
            </a:r>
            <a:r>
              <a:rPr lang="ru-RU" sz="1800" b="1" dirty="0">
                <a:effectLst/>
                <a:latin typeface="Garamond" panose="02020404030301010803" pitchFamily="18" charset="0"/>
              </a:rPr>
              <a:t> і </a:t>
            </a:r>
            <a:r>
              <a:rPr lang="ru-RU" sz="1800" b="1" dirty="0" err="1">
                <a:effectLst/>
                <a:latin typeface="Garamond" panose="02020404030301010803" pitchFamily="18" charset="0"/>
              </a:rPr>
              <a:t>доброчесності</a:t>
            </a:r>
            <a:r>
              <a:rPr lang="ru-RU" sz="1800" b="1" dirty="0">
                <a:effectLst/>
                <a:latin typeface="Garamond" panose="02020404030301010803" pitchFamily="18" charset="0"/>
              </a:rPr>
              <a:t> в школах</a:t>
            </a:r>
            <a:r>
              <a:rPr lang="ru-RU" sz="1800" dirty="0">
                <a:effectLst/>
                <a:latin typeface="Garamond" panose="02020404030301010803" pitchFamily="18" charset="0"/>
              </a:rPr>
              <a:t>.</a:t>
            </a:r>
            <a:endParaRPr lang="ru-UA" dirty="0">
              <a:latin typeface="Garamond" panose="02020404030301010803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733A888-4CA6-B923-9F2F-0F5F0A61A55B}"/>
              </a:ext>
            </a:extLst>
          </p:cNvPr>
          <p:cNvSpPr/>
          <p:nvPr/>
        </p:nvSpPr>
        <p:spPr>
          <a:xfrm>
            <a:off x="1603828" y="1420244"/>
            <a:ext cx="3164114" cy="2946400"/>
          </a:xfrm>
          <a:prstGeom prst="ellipse">
            <a:avLst/>
          </a:prstGeom>
          <a:solidFill>
            <a:srgbClr val="C70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12310E6-78CF-1129-94B9-E34E89447DA0}"/>
              </a:ext>
            </a:extLst>
          </p:cNvPr>
          <p:cNvSpPr/>
          <p:nvPr/>
        </p:nvSpPr>
        <p:spPr>
          <a:xfrm>
            <a:off x="635000" y="3206579"/>
            <a:ext cx="2794000" cy="2635817"/>
          </a:xfrm>
          <a:prstGeom prst="ellipse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B18F142-F3A2-1B43-E8F2-164B102147FA}"/>
              </a:ext>
            </a:extLst>
          </p:cNvPr>
          <p:cNvSpPr/>
          <p:nvPr/>
        </p:nvSpPr>
        <p:spPr>
          <a:xfrm>
            <a:off x="7819573" y="1753677"/>
            <a:ext cx="2039257" cy="2010228"/>
          </a:xfrm>
          <a:prstGeom prst="ellipse">
            <a:avLst/>
          </a:prstGeom>
          <a:solidFill>
            <a:srgbClr val="C70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63ADF20-2F83-A02E-DF42-020AAED6454A}"/>
              </a:ext>
            </a:extLst>
          </p:cNvPr>
          <p:cNvSpPr/>
          <p:nvPr/>
        </p:nvSpPr>
        <p:spPr>
          <a:xfrm>
            <a:off x="7536546" y="2968171"/>
            <a:ext cx="1418770" cy="1398473"/>
          </a:xfrm>
          <a:prstGeom prst="ellipse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27C1D-98FB-9BA0-C2F5-5C4782763EE7}"/>
              </a:ext>
            </a:extLst>
          </p:cNvPr>
          <p:cNvSpPr txBox="1"/>
          <p:nvPr/>
        </p:nvSpPr>
        <p:spPr>
          <a:xfrm>
            <a:off x="2142787" y="2145144"/>
            <a:ext cx="21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50 – 58% </a:t>
            </a:r>
            <a:endParaRPr lang="ru-UA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EC6A69-EDCC-C7FE-F3A9-BCA21D04C8AD}"/>
              </a:ext>
            </a:extLst>
          </p:cNvPr>
          <p:cNvSpPr txBox="1"/>
          <p:nvPr/>
        </p:nvSpPr>
        <p:spPr>
          <a:xfrm>
            <a:off x="2270808" y="2905138"/>
            <a:ext cx="238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“</a:t>
            </a:r>
            <a:r>
              <a:rPr lang="uk-UA" dirty="0">
                <a:solidFill>
                  <a:schemeClr val="bg1"/>
                </a:solidFill>
                <a:latin typeface="Garamond" panose="02020404030301010803" pitchFamily="18" charset="0"/>
              </a:rPr>
              <a:t>гроші не пахнуть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”</a:t>
            </a:r>
            <a:endParaRPr lang="ru-UA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2845C-0B39-5007-0178-656208FC643B}"/>
              </a:ext>
            </a:extLst>
          </p:cNvPr>
          <p:cNvSpPr txBox="1"/>
          <p:nvPr/>
        </p:nvSpPr>
        <p:spPr>
          <a:xfrm>
            <a:off x="1023257" y="3877939"/>
            <a:ext cx="21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35 – 44% </a:t>
            </a:r>
            <a:endParaRPr lang="ru-UA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18544-1B8D-BFC6-D6FF-4DB7CC19713B}"/>
              </a:ext>
            </a:extLst>
          </p:cNvPr>
          <p:cNvSpPr txBox="1"/>
          <p:nvPr/>
        </p:nvSpPr>
        <p:spPr>
          <a:xfrm>
            <a:off x="988788" y="4550522"/>
            <a:ext cx="238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Garamond" panose="02020404030301010803" pitchFamily="18" charset="0"/>
              </a:rPr>
              <a:t>дали/взяли б хабар</a:t>
            </a:r>
            <a:endParaRPr lang="ru-UA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4B3772-1661-5658-28AC-E02BD6A37244}"/>
              </a:ext>
            </a:extLst>
          </p:cNvPr>
          <p:cNvSpPr txBox="1"/>
          <p:nvPr/>
        </p:nvSpPr>
        <p:spPr>
          <a:xfrm>
            <a:off x="7874002" y="2259299"/>
            <a:ext cx="21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21</a:t>
            </a:r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% </a:t>
            </a:r>
            <a:endParaRPr lang="ru-UA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838484-EFC7-2FA6-26FA-66541FFD5658}"/>
              </a:ext>
            </a:extLst>
          </p:cNvPr>
          <p:cNvSpPr txBox="1"/>
          <p:nvPr/>
        </p:nvSpPr>
        <p:spPr>
          <a:xfrm>
            <a:off x="7270302" y="3390123"/>
            <a:ext cx="21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10</a:t>
            </a:r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% </a:t>
            </a:r>
            <a:endParaRPr lang="ru-UA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D04FB8A-1B93-DA03-247B-E3AD66D2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854" y="5999400"/>
            <a:ext cx="1361629" cy="2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1CA5D9-AF2E-963E-26F8-1E1A4E5C2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" t="5643" r="72992" b="50867"/>
          <a:stretch/>
        </p:blipFill>
        <p:spPr>
          <a:xfrm>
            <a:off x="584201" y="1558158"/>
            <a:ext cx="1621969" cy="15509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F91EF-E913-7C5E-71D8-EE881BF53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4" t="5312" r="49020" b="51862"/>
          <a:stretch/>
        </p:blipFill>
        <p:spPr>
          <a:xfrm>
            <a:off x="584201" y="3685539"/>
            <a:ext cx="1621968" cy="16475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DD0F54-596A-73A2-41A6-180B4FC38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97" t="3595" r="15779" b="50425"/>
          <a:stretch/>
        </p:blipFill>
        <p:spPr>
          <a:xfrm>
            <a:off x="5018314" y="1558158"/>
            <a:ext cx="1621969" cy="17247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3896DF-AAEC-DBCE-DEDB-EC2F17838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90" t="52779" r="33707"/>
          <a:stretch/>
        </p:blipFill>
        <p:spPr>
          <a:xfrm>
            <a:off x="4958899" y="3685539"/>
            <a:ext cx="1681384" cy="1815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31CB4F-3751-C126-F292-0A5497AF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0" y="3277379"/>
            <a:ext cx="7946573" cy="44699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6470D-DD68-09B3-73B0-4216876669F9}"/>
              </a:ext>
            </a:extLst>
          </p:cNvPr>
          <p:cNvSpPr txBox="1"/>
          <p:nvPr/>
        </p:nvSpPr>
        <p:spPr>
          <a:xfrm>
            <a:off x="6836228" y="2235842"/>
            <a:ext cx="358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latin typeface="Garamond" panose="02020404030301010803" pitchFamily="18" charset="0"/>
              </a:rPr>
              <a:t>КЕНІЯ – 126 МІСЦЕ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CFA9E-3496-7BB0-D1E6-B4773103B5E5}"/>
              </a:ext>
            </a:extLst>
          </p:cNvPr>
          <p:cNvSpPr txBox="1"/>
          <p:nvPr/>
        </p:nvSpPr>
        <p:spPr>
          <a:xfrm>
            <a:off x="2244269" y="2159452"/>
            <a:ext cx="358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latin typeface="Garamond" panose="02020404030301010803" pitchFamily="18" charset="0"/>
              </a:rPr>
              <a:t>ТАНЗАНІЯ – 87 МІСЦЕ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0FFB7-787A-68D0-D07C-FBFB56545C8D}"/>
              </a:ext>
            </a:extLst>
          </p:cNvPr>
          <p:cNvSpPr txBox="1"/>
          <p:nvPr/>
        </p:nvSpPr>
        <p:spPr>
          <a:xfrm>
            <a:off x="2280624" y="4286113"/>
            <a:ext cx="358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latin typeface="Garamond" panose="02020404030301010803" pitchFamily="18" charset="0"/>
              </a:rPr>
              <a:t>УГАНДА – 141 МІСЦЕ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3AF010-039C-D467-B4F9-EDDEDAC48C98}"/>
              </a:ext>
            </a:extLst>
          </p:cNvPr>
          <p:cNvSpPr txBox="1"/>
          <p:nvPr/>
        </p:nvSpPr>
        <p:spPr>
          <a:xfrm>
            <a:off x="6825868" y="4324628"/>
            <a:ext cx="358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b="1" dirty="0">
                <a:latin typeface="Garamond" panose="02020404030301010803" pitchFamily="18" charset="0"/>
              </a:rPr>
              <a:t>РУАНДА – 49 МІСЦЕ</a:t>
            </a:r>
          </a:p>
        </p:txBody>
      </p:sp>
    </p:spTree>
    <p:extLst>
      <p:ext uri="{BB962C8B-B14F-4D97-AF65-F5344CB8AC3E}">
        <p14:creationId xmlns:p14="http://schemas.microsoft.com/office/powerpoint/2010/main" val="1507055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9E6C01D-84F6-56E1-A068-AE70F95CAA0C}"/>
              </a:ext>
            </a:extLst>
          </p:cNvPr>
          <p:cNvSpPr/>
          <p:nvPr/>
        </p:nvSpPr>
        <p:spPr>
          <a:xfrm>
            <a:off x="276682" y="4312147"/>
            <a:ext cx="2577196" cy="637609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670485-7972-9105-AB3C-03F8DD0D10AB}"/>
              </a:ext>
            </a:extLst>
          </p:cNvPr>
          <p:cNvSpPr txBox="1"/>
          <p:nvPr/>
        </p:nvSpPr>
        <p:spPr>
          <a:xfrm>
            <a:off x="384410" y="4502099"/>
            <a:ext cx="238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ДОМАШНЄ– 3 ГОД.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259DBC0-6168-2259-8F17-2EC9B707749D}"/>
              </a:ext>
            </a:extLst>
          </p:cNvPr>
          <p:cNvSpPr/>
          <p:nvPr/>
        </p:nvSpPr>
        <p:spPr>
          <a:xfrm>
            <a:off x="3611107" y="6034818"/>
            <a:ext cx="2577196" cy="637609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7A248-39D8-0054-3E03-59609C919A3D}"/>
              </a:ext>
            </a:extLst>
          </p:cNvPr>
          <p:cNvSpPr txBox="1"/>
          <p:nvPr/>
        </p:nvSpPr>
        <p:spPr>
          <a:xfrm>
            <a:off x="4010249" y="6182188"/>
            <a:ext cx="19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ДОРОГА – 30 ХВ.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C19D7FD-A6CB-A7D2-1348-C5C99F90E57C}"/>
              </a:ext>
            </a:extLst>
          </p:cNvPr>
          <p:cNvSpPr/>
          <p:nvPr/>
        </p:nvSpPr>
        <p:spPr>
          <a:xfrm>
            <a:off x="8488135" y="5913911"/>
            <a:ext cx="2414813" cy="637609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D65C88C-F7C8-936C-3846-5C39F8872C85}"/>
              </a:ext>
            </a:extLst>
          </p:cNvPr>
          <p:cNvSpPr/>
          <p:nvPr/>
        </p:nvSpPr>
        <p:spPr>
          <a:xfrm>
            <a:off x="9109529" y="4412419"/>
            <a:ext cx="2414813" cy="637609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3458575B-126F-CCCA-5583-3B09CF8B18FF}"/>
              </a:ext>
            </a:extLst>
          </p:cNvPr>
          <p:cNvSpPr/>
          <p:nvPr/>
        </p:nvSpPr>
        <p:spPr>
          <a:xfrm>
            <a:off x="3535142" y="1180522"/>
            <a:ext cx="1828800" cy="637609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16123BE2-E098-F63A-AC70-2F05A55D26D7}"/>
              </a:ext>
            </a:extLst>
          </p:cNvPr>
          <p:cNvSpPr/>
          <p:nvPr/>
        </p:nvSpPr>
        <p:spPr>
          <a:xfrm>
            <a:off x="8482690" y="2356895"/>
            <a:ext cx="2577196" cy="637609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BCAD3-CCEB-1D9D-E018-267868B53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296" b="63814"/>
          <a:stretch/>
        </p:blipFill>
        <p:spPr>
          <a:xfrm>
            <a:off x="4775201" y="30275"/>
            <a:ext cx="2075543" cy="15820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3ECDCC-15E5-B6E6-4638-9A1C9FB5B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1" r="54155" b="63814"/>
          <a:stretch/>
        </p:blipFill>
        <p:spPr>
          <a:xfrm flipH="1">
            <a:off x="8157029" y="3015068"/>
            <a:ext cx="1538513" cy="17288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B114F4-6F33-9326-1A9D-B44699D78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25" r="36461" b="63814"/>
          <a:stretch/>
        </p:blipFill>
        <p:spPr>
          <a:xfrm>
            <a:off x="7701643" y="4871431"/>
            <a:ext cx="1407886" cy="15820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4A53CA-A65D-8A53-C290-656E200F5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84" t="34506" r="18207" b="26984"/>
          <a:stretch/>
        </p:blipFill>
        <p:spPr>
          <a:xfrm>
            <a:off x="1865997" y="1485274"/>
            <a:ext cx="1504041" cy="14539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1BB77C-891B-466A-48C6-C76FADB86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21" r="75490" b="24032"/>
          <a:stretch/>
        </p:blipFill>
        <p:spPr>
          <a:xfrm>
            <a:off x="7204528" y="1595778"/>
            <a:ext cx="1905002" cy="1291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5F2F53-563B-08E5-C614-245A7BD60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2" t="43765" r="46078" b="23368"/>
          <a:stretch/>
        </p:blipFill>
        <p:spPr>
          <a:xfrm>
            <a:off x="1628323" y="3261946"/>
            <a:ext cx="1741715" cy="1313749"/>
          </a:xfrm>
          <a:prstGeom prst="rect">
            <a:avLst/>
          </a:prstGeom>
        </p:spPr>
      </p:pic>
      <p:sp>
        <p:nvSpPr>
          <p:cNvPr id="11" name="Кольцо 10">
            <a:extLst>
              <a:ext uri="{FF2B5EF4-FFF2-40B4-BE49-F238E27FC236}">
                <a16:creationId xmlns:a16="http://schemas.microsoft.com/office/drawing/2014/main" id="{C1815673-79B2-565E-FAC6-9BA0D9952819}"/>
              </a:ext>
            </a:extLst>
          </p:cNvPr>
          <p:cNvSpPr/>
          <p:nvPr/>
        </p:nvSpPr>
        <p:spPr>
          <a:xfrm>
            <a:off x="3468916" y="1612332"/>
            <a:ext cx="4688115" cy="4453393"/>
          </a:xfrm>
          <a:prstGeom prst="donut">
            <a:avLst>
              <a:gd name="adj" fmla="val 4312"/>
            </a:avLst>
          </a:prstGeom>
          <a:solidFill>
            <a:srgbClr val="B2C3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B7F583-C327-612A-CD19-FF02F9859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21" r="75490" b="24032"/>
          <a:stretch/>
        </p:blipFill>
        <p:spPr>
          <a:xfrm>
            <a:off x="2562690" y="5128987"/>
            <a:ext cx="1905002" cy="12917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3ADBF9-41DA-1857-7459-AA37E2266413}"/>
              </a:ext>
            </a:extLst>
          </p:cNvPr>
          <p:cNvSpPr txBox="1"/>
          <p:nvPr/>
        </p:nvSpPr>
        <p:spPr>
          <a:xfrm>
            <a:off x="3651720" y="1331392"/>
            <a:ext cx="1631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СОН – 8 ГОД.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82F7B9-9B45-1343-8C14-033BE6D334D4}"/>
              </a:ext>
            </a:extLst>
          </p:cNvPr>
          <p:cNvSpPr txBox="1"/>
          <p:nvPr/>
        </p:nvSpPr>
        <p:spPr>
          <a:xfrm>
            <a:off x="8881832" y="2504265"/>
            <a:ext cx="19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ДОРОГА – 30 ХВ.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75D96C-BD8F-1DDC-82AD-D79E94D4F107}"/>
              </a:ext>
            </a:extLst>
          </p:cNvPr>
          <p:cNvSpPr txBox="1"/>
          <p:nvPr/>
        </p:nvSpPr>
        <p:spPr>
          <a:xfrm>
            <a:off x="9377138" y="4560877"/>
            <a:ext cx="19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УРОКИ – 5 ГОД.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106E4-9708-523F-916A-B63A377AD99A}"/>
              </a:ext>
            </a:extLst>
          </p:cNvPr>
          <p:cNvSpPr txBox="1"/>
          <p:nvPr/>
        </p:nvSpPr>
        <p:spPr>
          <a:xfrm>
            <a:off x="8724105" y="6065725"/>
            <a:ext cx="2269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ПЕРЕРВИ – 1 ГОД.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59379C14-E332-360E-3E9B-48E5C205A397}"/>
              </a:ext>
            </a:extLst>
          </p:cNvPr>
          <p:cNvSpPr/>
          <p:nvPr/>
        </p:nvSpPr>
        <p:spPr>
          <a:xfrm>
            <a:off x="198898" y="2523523"/>
            <a:ext cx="2577196" cy="637609"/>
          </a:xfrm>
          <a:prstGeom prst="roundRect">
            <a:avLst/>
          </a:prstGeom>
          <a:solidFill>
            <a:srgbClr val="2B4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BD2BFC-6F26-B724-A42F-065B372F6F96}"/>
              </a:ext>
            </a:extLst>
          </p:cNvPr>
          <p:cNvSpPr txBox="1"/>
          <p:nvPr/>
        </p:nvSpPr>
        <p:spPr>
          <a:xfrm>
            <a:off x="467880" y="2670662"/>
            <a:ext cx="19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dirty="0">
                <a:solidFill>
                  <a:schemeClr val="bg1"/>
                </a:solidFill>
                <a:latin typeface="Garamond" panose="02020404030301010803" pitchFamily="18" charset="0"/>
              </a:rPr>
              <a:t>КУРСИ – 2 ГОД.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4C0F3DF-E03C-4BC8-A5B9-F2467D301142}"/>
              </a:ext>
            </a:extLst>
          </p:cNvPr>
          <p:cNvSpPr/>
          <p:nvPr/>
        </p:nvSpPr>
        <p:spPr>
          <a:xfrm>
            <a:off x="4020457" y="2114043"/>
            <a:ext cx="3585029" cy="34096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F2515-180E-13DE-1D52-BDCA424E768C}"/>
              </a:ext>
            </a:extLst>
          </p:cNvPr>
          <p:cNvSpPr txBox="1"/>
          <p:nvPr/>
        </p:nvSpPr>
        <p:spPr>
          <a:xfrm>
            <a:off x="4083280" y="3054198"/>
            <a:ext cx="3478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200" dirty="0">
                <a:solidFill>
                  <a:schemeClr val="bg1"/>
                </a:solidFill>
                <a:latin typeface="Garamond" panose="02020404030301010803" pitchFamily="18" charset="0"/>
              </a:rPr>
              <a:t>ЛИШИЛОСЬ ВСЬОГО</a:t>
            </a:r>
            <a:br>
              <a:rPr lang="ru-UA" sz="32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ru-UA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 4 ГОДИНИ</a:t>
            </a:r>
          </a:p>
        </p:txBody>
      </p:sp>
    </p:spTree>
    <p:extLst>
      <p:ext uri="{BB962C8B-B14F-4D97-AF65-F5344CB8AC3E}">
        <p14:creationId xmlns:p14="http://schemas.microsoft.com/office/powerpoint/2010/main" val="24630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1025</Words>
  <Application>Microsoft Macintosh PowerPoint</Application>
  <PresentationFormat>Широкоэкранный</PresentationFormat>
  <Paragraphs>129</Paragraphs>
  <Slides>31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Georgia</vt:lpstr>
      <vt:lpstr>Montserrat</vt:lpstr>
      <vt:lpstr>Тема Office</vt:lpstr>
      <vt:lpstr>Доброчесність в освіті:  від теорії до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Доброчесність в освіті:  від теорії до практики</dc:title>
  <dc:creator>Liudmyla Slyva</dc:creator>
  <cp:lastModifiedBy>Liudmyla Slyva</cp:lastModifiedBy>
  <cp:revision>1</cp:revision>
  <dcterms:created xsi:type="dcterms:W3CDTF">2024-04-12T19:13:38Z</dcterms:created>
  <dcterms:modified xsi:type="dcterms:W3CDTF">2024-04-12T22:37:05Z</dcterms:modified>
</cp:coreProperties>
</file>