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4"/>
  </p:notesMasterIdLst>
  <p:sldIdLst>
    <p:sldId id="256" r:id="rId2"/>
    <p:sldId id="281" r:id="rId3"/>
    <p:sldId id="257" r:id="rId4"/>
    <p:sldId id="258" r:id="rId5"/>
    <p:sldId id="259" r:id="rId6"/>
    <p:sldId id="290" r:id="rId7"/>
    <p:sldId id="291" r:id="rId8"/>
    <p:sldId id="292" r:id="rId9"/>
    <p:sldId id="260" r:id="rId10"/>
    <p:sldId id="265" r:id="rId11"/>
    <p:sldId id="261" r:id="rId12"/>
    <p:sldId id="294" r:id="rId13"/>
    <p:sldId id="262" r:id="rId14"/>
    <p:sldId id="263" r:id="rId15"/>
    <p:sldId id="264" r:id="rId16"/>
    <p:sldId id="266" r:id="rId17"/>
    <p:sldId id="269" r:id="rId18"/>
    <p:sldId id="271" r:id="rId19"/>
    <p:sldId id="273" r:id="rId20"/>
    <p:sldId id="274" r:id="rId21"/>
    <p:sldId id="275" r:id="rId22"/>
    <p:sldId id="277" r:id="rId23"/>
    <p:sldId id="288" r:id="rId24"/>
    <p:sldId id="278" r:id="rId25"/>
    <p:sldId id="279" r:id="rId26"/>
    <p:sldId id="280" r:id="rId27"/>
    <p:sldId id="285" r:id="rId28"/>
    <p:sldId id="287" r:id="rId29"/>
    <p:sldId id="293" r:id="rId30"/>
    <p:sldId id="282" r:id="rId31"/>
    <p:sldId id="283" r:id="rId32"/>
    <p:sldId id="284" r:id="rId33"/>
  </p:sldIdLst>
  <p:sldSz cx="12192000" cy="6858000"/>
  <p:notesSz cx="9926638" cy="6797675"/>
  <p:embeddedFontLst>
    <p:embeddedFont>
      <p:font typeface="Lato Black" panose="020F0502020204030203" pitchFamily="34" charset="0"/>
      <p:bold r:id="rId35"/>
      <p:italic r:id="rId36"/>
      <p:boldItalic r:id="rId37"/>
    </p:embeddedFont>
    <p:embeddedFont>
      <p:font typeface="Source Serif 4" panose="02040603050405020204" pitchFamily="18" charset="0"/>
      <p:regular r:id="rId38"/>
      <p:bold r:id="rId39"/>
      <p:italic r:id="rId40"/>
      <p:boldItalic r:id="rId41"/>
    </p:embeddedFont>
    <p:embeddedFont>
      <p:font typeface="Source Serif 4 14pt" panose="020B0604020202020204" charset="0"/>
      <p:regular r:id="rId42"/>
      <p:bold r:id="rId43"/>
      <p:italic r:id="rId44"/>
      <p:boldItalic r:id="rId45"/>
    </p:embeddedFont>
    <p:embeddedFont>
      <p:font typeface="Source Serif 4 14pt Black" panose="020B0604020202020204" charset="0"/>
      <p:bold r:id="rId46"/>
      <p:italic r:id="rId47"/>
      <p:boldItalic r:id="rId48"/>
    </p:embeddedFont>
    <p:embeddedFont>
      <p:font typeface="Source Serif 4 14pt Medium" panose="020B0604020202020204"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6E57CE-97F6-45C7-992B-57695CA92F31}">
  <a:tblStyle styleId="{A36E57CE-97F6-45C7-992B-57695CA92F3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0"/>
  </p:normalViewPr>
  <p:slideViewPr>
    <p:cSldViewPr snapToGrid="0">
      <p:cViewPr varScale="1">
        <p:scale>
          <a:sx n="94" d="100"/>
          <a:sy n="94" d="100"/>
        </p:scale>
        <p:origin x="2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301543" cy="34106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ource Serif 4 14pt Medium" panose="02040603050405020204" pitchFamily="18" charset="0"/>
                <a:ea typeface="Source Serif 4 14pt Medium" panose="02040603050405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4" name="Google Shape;4;n"/>
          <p:cNvSpPr txBox="1">
            <a:spLocks noGrp="1"/>
          </p:cNvSpPr>
          <p:nvPr>
            <p:ph type="dt" idx="10"/>
          </p:nvPr>
        </p:nvSpPr>
        <p:spPr>
          <a:xfrm>
            <a:off x="5622799" y="0"/>
            <a:ext cx="4301543" cy="34106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ource Serif 4 14pt Medium" panose="02040603050405020204" pitchFamily="18" charset="0"/>
                <a:ea typeface="Source Serif 4 14pt Medium" panose="02040603050405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5" name="Google Shape;5;n"/>
          <p:cNvSpPr>
            <a:spLocks noGrp="1" noRot="1" noChangeAspect="1"/>
          </p:cNvSpPr>
          <p:nvPr>
            <p:ph type="sldImg" idx="3"/>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665" y="3271381"/>
            <a:ext cx="7941310" cy="267658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1" y="6456612"/>
            <a:ext cx="4301543" cy="34106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ource Serif 4 14pt Medium" panose="02040603050405020204" pitchFamily="18" charset="0"/>
                <a:ea typeface="Source Serif 4 14pt Medium" panose="02040603050405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8" name="Google Shape;8;n"/>
          <p:cNvSpPr txBox="1">
            <a:spLocks noGrp="1"/>
          </p:cNvSpPr>
          <p:nvPr>
            <p:ph type="sldNum" idx="12"/>
          </p:nvPr>
        </p:nvSpPr>
        <p:spPr>
          <a:xfrm>
            <a:off x="5622799" y="6456612"/>
            <a:ext cx="4301543" cy="341064"/>
          </a:xfrm>
          <a:prstGeom prst="rect">
            <a:avLst/>
          </a:prstGeom>
          <a:noFill/>
          <a:ln>
            <a:noFill/>
          </a:ln>
        </p:spPr>
        <p:txBody>
          <a:bodyPr spcFirstLastPara="1" wrap="square" lIns="91425" tIns="45700" rIns="91425" bIns="45700" anchor="b" anchorCtr="0">
            <a:noAutofit/>
          </a:bodyPr>
          <a:lstStyle>
            <a:lvl1pPr>
              <a:defRPr>
                <a:latin typeface="Source Serif 4 14pt Medium" panose="02040603050405020204" pitchFamily="18" charset="0"/>
                <a:ea typeface="Source Serif 4 14pt Medium" panose="02040603050405020204" pitchFamily="18" charset="0"/>
              </a:defRPr>
            </a:lvl1pPr>
          </a:lstStyle>
          <a:p>
            <a:pPr algn="r"/>
            <a:fld id="{00000000-1234-1234-1234-123412341234}" type="slidenum">
              <a:rPr lang="uk-UA" sz="1200" smtClean="0">
                <a:solidFill>
                  <a:schemeClr val="dk1"/>
                </a:solidFill>
                <a:cs typeface="Calibri"/>
                <a:sym typeface="Calibri"/>
              </a:rPr>
              <a:pPr algn="r"/>
              <a:t>‹№›</a:t>
            </a:fld>
            <a:endParaRPr lang="uk-UA" sz="1200" dirty="0">
              <a:solidFill>
                <a:schemeClr val="dk1"/>
              </a:solidFill>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ource Serif 4 14pt Medium" panose="02040603050405020204" pitchFamily="18" charset="0"/>
        <a:ea typeface="Source Serif 4 14pt Medium" panose="02040603050405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94" name="Google Shape;94;p1: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56" name="Google Shape;156;p7: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67" name="Google Shape;167;p8: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78" name="Google Shape;178;p9: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98" name="Google Shape;198;p11: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225" name="Google Shape;225;p14: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243" name="Google Shape;243;p16: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261" name="Google Shape;261;p18: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270" name="Google Shape;270;p19: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279" name="Google Shape;279;p20: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297" name="Google Shape;297;p22: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04" name="Google Shape;104;p2: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GB" dirty="0"/>
              <a:t>https://zakon.rada.gov.ua/laws/show/898-2020-%D0%BF#n16</a:t>
            </a:r>
            <a:endParaRPr lang="uk-UA" dirty="0"/>
          </a:p>
        </p:txBody>
      </p:sp>
      <p:sp>
        <p:nvSpPr>
          <p:cNvPr id="4" name="Місце для номера слайда 3"/>
          <p:cNvSpPr>
            <a:spLocks noGrp="1"/>
          </p:cNvSpPr>
          <p:nvPr>
            <p:ph type="sldNum" idx="12"/>
          </p:nvPr>
        </p:nvSpPr>
        <p:spPr/>
        <p:txBody>
          <a:bodyPr/>
          <a:lstStyle/>
          <a:p>
            <a:pPr algn="r"/>
            <a:fld id="{00000000-1234-1234-1234-123412341234}" type="slidenum">
              <a:rPr lang="uk-UA" sz="1200" smtClean="0">
                <a:solidFill>
                  <a:schemeClr val="dk1"/>
                </a:solidFill>
                <a:cs typeface="Calibri"/>
                <a:sym typeface="Calibri"/>
              </a:rPr>
              <a:pPr algn="r"/>
              <a:t>32</a:t>
            </a:fld>
            <a:endParaRPr lang="uk-UA" sz="1200" dirty="0">
              <a:solidFill>
                <a:schemeClr val="dk1"/>
              </a:solidFill>
              <a:cs typeface="Calibri"/>
              <a:sym typeface="Calibri"/>
            </a:endParaRPr>
          </a:p>
        </p:txBody>
      </p:sp>
    </p:spTree>
    <p:extLst>
      <p:ext uri="{BB962C8B-B14F-4D97-AF65-F5344CB8AC3E}">
        <p14:creationId xmlns:p14="http://schemas.microsoft.com/office/powerpoint/2010/main" val="195102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12" name="Google Shape;112;p3: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21" name="Google Shape;121;p4: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7d3b48693e_0_70: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27d3b48693e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d3b48693e_0_92:notes"/>
          <p:cNvSpPr txBox="1">
            <a:spLocks noGrp="1"/>
          </p:cNvSpPr>
          <p:nvPr>
            <p:ph type="body" idx="1"/>
          </p:nvPr>
        </p:nvSpPr>
        <p:spPr>
          <a:xfrm>
            <a:off x="685801"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27d3b48693e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30" name="Google Shape;130;p5: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89" name="Google Shape;189;p10: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992665" y="3271381"/>
            <a:ext cx="794131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ource Serif 4 14pt Medium" panose="02040603050405020204" pitchFamily="18" charset="0"/>
              <a:ea typeface="Source Serif 4 14pt Medium" panose="02040603050405020204" pitchFamily="18" charset="0"/>
            </a:endParaRPr>
          </a:p>
        </p:txBody>
      </p:sp>
      <p:sp>
        <p:nvSpPr>
          <p:cNvPr id="147" name="Google Shape;147;p6:notes"/>
          <p:cNvSpPr>
            <a:spLocks noGrp="1" noRot="1" noChangeAspect="1"/>
          </p:cNvSpPr>
          <p:nvPr>
            <p:ph type="sldImg" idx="2"/>
          </p:nvPr>
        </p:nvSpPr>
        <p:spPr>
          <a:xfrm>
            <a:off x="2925763" y="850900"/>
            <a:ext cx="4075112"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1264925" y="365130"/>
            <a:ext cx="10088875" cy="10501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ображення з підписом"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376313" y="457200"/>
            <a:ext cx="33957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1"/>
          <p:cNvSpPr>
            <a:spLocks noGrp="1"/>
          </p:cNvSpPr>
          <p:nvPr>
            <p:ph type="pic" idx="2"/>
          </p:nvPr>
        </p:nvSpPr>
        <p:spPr>
          <a:xfrm>
            <a:off x="5183188" y="987425"/>
            <a:ext cx="6172200" cy="4873625"/>
          </a:xfrm>
          <a:prstGeom prst="rect">
            <a:avLst/>
          </a:prstGeom>
          <a:noFill/>
          <a:ln>
            <a:noFill/>
          </a:ln>
        </p:spPr>
      </p:sp>
      <p:sp>
        <p:nvSpPr>
          <p:cNvPr id="75" name="Google Shape;75;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ource Serif 4 14pt Medium" panose="02040603050405020204" pitchFamily="18" charset="0"/>
                <a:ea typeface="Source Serif 4 14pt Medium" panose="020406030504050202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і вертикальний текст"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2171700" y="365125"/>
            <a:ext cx="918209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1" name="Google Shape;81;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ource Serif 4 14pt Medium" panose="02040603050405020204" pitchFamily="18" charset="0"/>
                <a:ea typeface="Source Serif 4 14pt Medium" panose="02040603050405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Вертикальний заголовок і текст"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7" name="Google Shape;8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ource Serif 4 14pt Medium" panose="02040603050405020204" pitchFamily="18" charset="0"/>
                <a:ea typeface="Source Serif 4 14pt Medium" panose="02040603050405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1"/>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і вміст"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202873" y="365125"/>
            <a:ext cx="915092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ource Serif 4 14pt Medium" panose="02040603050405020204" pitchFamily="18" charset="0"/>
                <a:ea typeface="Source Serif 4 14pt Medium" panose="02040603050405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
        <p:nvSpPr>
          <p:cNvPr id="26" name="Google Shape;26;p3"/>
          <p:cNvSpPr/>
          <p:nvPr/>
        </p:nvSpPr>
        <p:spPr>
          <a:xfrm>
            <a:off x="261257" y="1135464"/>
            <a:ext cx="1728317" cy="5552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Source Serif 4 14pt Medium" panose="02040603050405020204" pitchFamily="18" charset="0"/>
              <a:ea typeface="Source Serif 4 14pt Medium" panose="02040603050405020204" pitchFamily="18" charset="0"/>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ий слайд">
  <p:cSld name="Титульний слайд">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Source Serif 4 14pt Medium" panose="02040603050405020204" pitchFamily="18" charset="0"/>
                <a:ea typeface="Source Serif 4 14pt Medium" panose="02040603050405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
        <p:nvSpPr>
          <p:cNvPr id="33" name="Google Shape;33;p4"/>
          <p:cNvSpPr/>
          <p:nvPr/>
        </p:nvSpPr>
        <p:spPr>
          <a:xfrm>
            <a:off x="261257" y="1135464"/>
            <a:ext cx="1728317" cy="5552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Source Serif 4 14pt Medium" panose="02040603050405020204" pitchFamily="18" charset="0"/>
              <a:ea typeface="Source Serif 4 14pt Medium" panose="02040603050405020204" pitchFamily="18" charset="0"/>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озділу"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Source Serif 4 14pt Medium" panose="02040603050405020204" pitchFamily="18" charset="0"/>
                <a:ea typeface="Source Serif 4 14pt Medium" panose="02040603050405020204"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єкти"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171700" y="365125"/>
            <a:ext cx="918209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ource Serif 4 14pt Medium" panose="02040603050405020204" pitchFamily="18" charset="0"/>
                <a:ea typeface="Source Serif 4 14pt Medium" panose="02040603050405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ource Serif 4 14pt Medium" panose="02040603050405020204" pitchFamily="18" charset="0"/>
                <a:ea typeface="Source Serif 4 14pt Medium" panose="02040603050405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орівняння" type="twoTxTwoObj">
  <p:cSld name="TWO_OBJECTS_WITH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2202873" y="365125"/>
            <a:ext cx="915251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ource Serif 4 14pt Black" panose="02040603050405020204" pitchFamily="18" charset="0"/>
                <a:ea typeface="Source Serif 4 14pt Black" panose="02040603050405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Google Shape;50;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ource Serif 4 14pt Medium" panose="02040603050405020204" pitchFamily="18" charset="0"/>
                <a:ea typeface="Source Serif 4 14pt Medium" panose="02040603050405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ource Serif 4 14pt Black" panose="02040603050405020204" pitchFamily="18" charset="0"/>
                <a:ea typeface="Source Serif 4 14pt Black" panose="02040603050405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2" name="Google Shape;52;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ource Serif 4 14pt Medium" panose="02040603050405020204" pitchFamily="18" charset="0"/>
                <a:ea typeface="Source Serif 4 14pt Medium" panose="02040603050405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Лише заголовок"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254827" y="365125"/>
            <a:ext cx="909897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ий слайд"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Вміст із підписом"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376313" y="457200"/>
            <a:ext cx="33957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Source Serif 4 14pt Medium" panose="02040603050405020204" pitchFamily="18" charset="0"/>
                <a:ea typeface="Source Serif 4 14pt Medium" panose="02040603050405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ource Serif 4 14pt Medium" panose="02040603050405020204" pitchFamily="18" charset="0"/>
                <a:ea typeface="Source Serif 4 14pt Medium" panose="02040603050405020204"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8" name="Google Shape;68;p10"/>
          <p:cNvSpPr txBox="1">
            <a:spLocks noGrp="1"/>
          </p:cNvSpPr>
          <p:nvPr>
            <p:ph type="body" idx="2"/>
          </p:nvPr>
        </p:nvSpPr>
        <p:spPr>
          <a:xfrm>
            <a:off x="839788" y="2348344"/>
            <a:ext cx="3932237" cy="35206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ource Serif 4 14pt Medium" panose="02040603050405020204" pitchFamily="18" charset="0"/>
                <a:ea typeface="Source Serif 4 14pt Medium" panose="020406030504050202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GB"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271150" y="365125"/>
            <a:ext cx="908265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ource Serif 4 14pt Medium" panose="02040603050405020204" pitchFamily="18" charset="0"/>
                <a:ea typeface="Source Serif 4 14pt Medium" panose="02040603050405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ource Serif 4 14pt Medium" panose="02040603050405020204" pitchFamily="18" charset="0"/>
                <a:ea typeface="Source Serif 4 14pt Medium" panose="02040603050405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GB"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ource Serif 4 14pt Medium" panose="02040603050405020204" pitchFamily="18" charset="0"/>
                <a:ea typeface="Source Serif 4 14pt Medium" panose="02040603050405020204"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uk-UA" smtClean="0"/>
              <a:pPr/>
              <a:t>‹№›</a:t>
            </a:fld>
            <a:endParaRPr lang="uk-UA" dirty="0"/>
          </a:p>
        </p:txBody>
      </p:sp>
      <p:pic>
        <p:nvPicPr>
          <p:cNvPr id="15" name="Google Shape;15;p1"/>
          <p:cNvPicPr preferRelativeResize="0"/>
          <p:nvPr/>
        </p:nvPicPr>
        <p:blipFill rotWithShape="1">
          <a:blip r:embed="rId15">
            <a:alphaModFix/>
          </a:blip>
          <a:srcRect/>
          <a:stretch/>
        </p:blipFill>
        <p:spPr>
          <a:xfrm>
            <a:off x="276845" y="1191213"/>
            <a:ext cx="1653301" cy="499475"/>
          </a:xfrm>
          <a:prstGeom prst="rect">
            <a:avLst/>
          </a:prstGeom>
          <a:noFill/>
          <a:ln>
            <a:noFill/>
          </a:ln>
        </p:spPr>
      </p:pic>
      <p:pic>
        <p:nvPicPr>
          <p:cNvPr id="16" name="Google Shape;16;p1" descr="Зображення, що містить текст&#10;&#10;Опис створено з високим рівнем достовірності"/>
          <p:cNvPicPr preferRelativeResize="0"/>
          <p:nvPr/>
        </p:nvPicPr>
        <p:blipFill rotWithShape="1">
          <a:blip r:embed="rId16">
            <a:alphaModFix/>
          </a:blip>
          <a:srcRect/>
          <a:stretch/>
        </p:blipFill>
        <p:spPr>
          <a:xfrm>
            <a:off x="627575" y="208915"/>
            <a:ext cx="961568" cy="944243"/>
          </a:xfrm>
          <a:prstGeom prst="rect">
            <a:avLst/>
          </a:prstGeom>
          <a:noFill/>
          <a:ln>
            <a:noFill/>
          </a:ln>
        </p:spPr>
      </p:pic>
      <p:sp>
        <p:nvSpPr>
          <p:cNvPr id="17" name="Google Shape;17;p1"/>
          <p:cNvSpPr/>
          <p:nvPr/>
        </p:nvSpPr>
        <p:spPr>
          <a:xfrm>
            <a:off x="261257" y="1135464"/>
            <a:ext cx="1728317" cy="5552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Source Serif 4 14pt Medium" panose="02040603050405020204" pitchFamily="18" charset="0"/>
              <a:ea typeface="Source Serif 4 14pt Medium" panose="02040603050405020204" pitchFamily="18" charset="0"/>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ource Serif 4 14pt Medium" panose="02040603050405020204" pitchFamily="18" charset="0"/>
          <a:ea typeface="Source Serif 4 14pt Medium" panose="02040603050405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ource Serif 4 14pt Medium" panose="02040603050405020204" pitchFamily="18" charset="0"/>
          <a:ea typeface="Source Serif 4 14pt Medium" panose="02040603050405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zakon.rada.gov.ua/laws/show/1341-2011-%D0%BF#n1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5"/>
          <p:cNvGrpSpPr/>
          <p:nvPr/>
        </p:nvGrpSpPr>
        <p:grpSpPr>
          <a:xfrm>
            <a:off x="3453425" y="811390"/>
            <a:ext cx="7605985" cy="4350918"/>
            <a:chOff x="7680543" y="3885721"/>
            <a:chExt cx="15211970" cy="9788263"/>
          </a:xfrm>
        </p:grpSpPr>
        <p:sp>
          <p:nvSpPr>
            <p:cNvPr id="97" name="Google Shape;97;p15"/>
            <p:cNvSpPr/>
            <p:nvPr/>
          </p:nvSpPr>
          <p:spPr>
            <a:xfrm>
              <a:off x="7680543" y="3885721"/>
              <a:ext cx="15211970" cy="6093121"/>
            </a:xfrm>
            <a:prstGeom prst="rect">
              <a:avLst/>
            </a:prstGeom>
            <a:noFill/>
            <a:ln>
              <a:noFill/>
            </a:ln>
          </p:spPr>
          <p:txBody>
            <a:bodyPr spcFirstLastPara="1" wrap="square" lIns="121875" tIns="60950" rIns="121875" bIns="60950" anchor="ctr" anchorCtr="0">
              <a:noAutofit/>
            </a:bodyPr>
            <a:lstStyle/>
            <a:p>
              <a:pPr marL="0" marR="0" lvl="0" indent="0" algn="r" rtl="0">
                <a:spcBef>
                  <a:spcPts val="0"/>
                </a:spcBef>
                <a:spcAft>
                  <a:spcPts val="0"/>
                </a:spcAft>
                <a:buNone/>
              </a:pPr>
              <a:r>
                <a:rPr lang="uk-UA" sz="2400" i="0" u="none" strike="noStrike" cap="none" dirty="0">
                  <a:solidFill>
                    <a:srgbClr val="C00000"/>
                  </a:solidFill>
                  <a:latin typeface="Source Serif 4 14pt Black"/>
                  <a:ea typeface="Source Serif 4 14pt Black"/>
                  <a:cs typeface="Source Serif 4 14pt Black"/>
                  <a:sym typeface="Source Serif 4 Black"/>
                </a:rPr>
                <a:t>Стратегічне мислення: </a:t>
              </a:r>
              <a:r>
                <a:rPr lang="uk-UA" sz="2400" u="none" strike="noStrike" cap="none" dirty="0">
                  <a:solidFill>
                    <a:srgbClr val="C00000"/>
                  </a:solidFill>
                  <a:latin typeface="Source Serif 4 14pt Black"/>
                  <a:ea typeface="Source Serif 4 14pt Black"/>
                  <a:cs typeface="Source Serif 4 14pt Black"/>
                  <a:sym typeface="Source Serif 4 Black"/>
                </a:rPr>
                <a:t>управління в освіті</a:t>
              </a:r>
              <a:endParaRPr dirty="0">
                <a:latin typeface="Source Serif 4 14pt Medium"/>
                <a:ea typeface="Source Serif 4 14pt Medium"/>
                <a:cs typeface="Source Serif 4 14pt Medium"/>
                <a:sym typeface="Source Serif 4"/>
              </a:endParaRPr>
            </a:p>
            <a:p>
              <a:pPr marL="0" marR="0" lvl="0" indent="0" algn="ctr" rtl="0">
                <a:spcBef>
                  <a:spcPts val="0"/>
                </a:spcBef>
                <a:spcAft>
                  <a:spcPts val="0"/>
                </a:spcAft>
                <a:buNone/>
              </a:pPr>
              <a:endParaRPr sz="4800" i="0" u="none" strike="noStrike" cap="none" dirty="0">
                <a:solidFill>
                  <a:srgbClr val="C00000"/>
                </a:solidFill>
                <a:latin typeface="Source Serif 4 14pt Black"/>
                <a:ea typeface="Source Serif 4 14pt Black"/>
                <a:cs typeface="Source Serif 4 14pt Black"/>
                <a:sym typeface="Source Serif 4 Black"/>
              </a:endParaRPr>
            </a:p>
            <a:p>
              <a:pPr marL="0" marR="0" lvl="0" indent="0" algn="ctr" rtl="0">
                <a:spcBef>
                  <a:spcPts val="0"/>
                </a:spcBef>
                <a:spcAft>
                  <a:spcPts val="0"/>
                </a:spcAft>
                <a:buNone/>
              </a:pPr>
              <a:r>
                <a:rPr lang="uk-UA" sz="4800" i="0" u="none" strike="noStrike" cap="none" dirty="0">
                  <a:solidFill>
                    <a:srgbClr val="C00000"/>
                  </a:solidFill>
                  <a:latin typeface="Source Serif 4 14pt Black"/>
                  <a:ea typeface="Source Serif 4 14pt Black"/>
                  <a:cs typeface="Source Serif 4 14pt Black"/>
                  <a:sym typeface="Source Serif 4 Black"/>
                </a:rPr>
                <a:t>Чесноти та соціально-емоційні навички </a:t>
              </a:r>
              <a:endParaRPr sz="4800" i="0" u="none" strike="noStrike" cap="none" dirty="0">
                <a:solidFill>
                  <a:srgbClr val="C00000"/>
                </a:solidFill>
                <a:latin typeface="Source Serif 4 14pt Medium"/>
                <a:ea typeface="Source Serif 4 14pt Medium"/>
                <a:cs typeface="Source Serif 4 14pt Medium"/>
                <a:sym typeface="Source Serif 4"/>
              </a:endParaRPr>
            </a:p>
          </p:txBody>
        </p:sp>
        <p:sp>
          <p:nvSpPr>
            <p:cNvPr id="98" name="Google Shape;98;p15"/>
            <p:cNvSpPr/>
            <p:nvPr/>
          </p:nvSpPr>
          <p:spPr>
            <a:xfrm>
              <a:off x="7680543" y="12750694"/>
              <a:ext cx="15211970" cy="923290"/>
            </a:xfrm>
            <a:prstGeom prst="rect">
              <a:avLst/>
            </a:prstGeom>
            <a:noFill/>
            <a:ln>
              <a:noFill/>
            </a:ln>
          </p:spPr>
          <p:txBody>
            <a:bodyPr spcFirstLastPara="1" wrap="square" lIns="121875" tIns="60950" rIns="121875" bIns="60950" anchor="ctr" anchorCtr="0">
              <a:noAutofit/>
            </a:bodyPr>
            <a:lstStyle/>
            <a:p>
              <a:pPr marL="0" marR="0" lvl="0" indent="0" algn="r" rtl="0">
                <a:spcBef>
                  <a:spcPts val="0"/>
                </a:spcBef>
                <a:spcAft>
                  <a:spcPts val="0"/>
                </a:spcAft>
                <a:buNone/>
              </a:pPr>
              <a:r>
                <a:rPr lang="uk-UA" sz="2200" b="1" i="0" u="none" strike="noStrike" cap="none" dirty="0">
                  <a:solidFill>
                    <a:schemeClr val="dk1"/>
                  </a:solidFill>
                  <a:latin typeface="Source Serif 4 14pt Black"/>
                  <a:ea typeface="Source Serif 4 14pt Black"/>
                  <a:cs typeface="Source Serif 4 14pt Black"/>
                  <a:sym typeface="Source Serif 4"/>
                </a:rPr>
                <a:t>Олександр Саврук </a:t>
              </a:r>
              <a:endParaRPr sz="2200" b="1" i="0" u="none" strike="noStrike" cap="none" dirty="0">
                <a:solidFill>
                  <a:schemeClr val="dk1"/>
                </a:solidFill>
                <a:latin typeface="Source Serif 4 14pt Black"/>
                <a:ea typeface="Source Serif 4 14pt Black"/>
                <a:cs typeface="Source Serif 4 14pt Black"/>
                <a:sym typeface="Source Serif 4"/>
              </a:endParaRPr>
            </a:p>
          </p:txBody>
        </p:sp>
      </p:grpSp>
      <p:cxnSp>
        <p:nvCxnSpPr>
          <p:cNvPr id="99" name="Google Shape;99;p15"/>
          <p:cNvCxnSpPr/>
          <p:nvPr/>
        </p:nvCxnSpPr>
        <p:spPr>
          <a:xfrm>
            <a:off x="3091807" y="1953109"/>
            <a:ext cx="0" cy="1475521"/>
          </a:xfrm>
          <a:prstGeom prst="straightConnector1">
            <a:avLst/>
          </a:prstGeom>
          <a:noFill/>
          <a:ln w="57150" cap="flat" cmpd="sng">
            <a:solidFill>
              <a:srgbClr val="BFBFBF"/>
            </a:solidFill>
            <a:prstDash val="solid"/>
            <a:miter lim="800000"/>
            <a:headEnd type="none" w="sm" len="sm"/>
            <a:tailEnd type="none" w="sm" len="sm"/>
          </a:ln>
        </p:spPr>
      </p:cxnSp>
      <p:pic>
        <p:nvPicPr>
          <p:cNvPr id="100" name="Google Shape;100;p15" descr="Зображення, що містить текст&#10;&#10;Опис створено з високим рівнем достовірності"/>
          <p:cNvPicPr preferRelativeResize="0"/>
          <p:nvPr/>
        </p:nvPicPr>
        <p:blipFill rotWithShape="1">
          <a:blip r:embed="rId3">
            <a:alphaModFix/>
          </a:blip>
          <a:srcRect/>
          <a:stretch/>
        </p:blipFill>
        <p:spPr>
          <a:xfrm>
            <a:off x="1417287" y="1953109"/>
            <a:ext cx="1167662" cy="1146623"/>
          </a:xfrm>
          <a:prstGeom prst="rect">
            <a:avLst/>
          </a:prstGeom>
          <a:noFill/>
          <a:ln>
            <a:noFill/>
          </a:ln>
        </p:spPr>
      </p:pic>
      <p:pic>
        <p:nvPicPr>
          <p:cNvPr id="101" name="Google Shape;101;p15" descr="A picture containing object, lamp, clock&#10;&#10;Description automatically generated"/>
          <p:cNvPicPr preferRelativeResize="0"/>
          <p:nvPr/>
        </p:nvPicPr>
        <p:blipFill rotWithShape="1">
          <a:blip r:embed="rId4">
            <a:alphaModFix/>
          </a:blip>
          <a:srcRect/>
          <a:stretch/>
        </p:blipFill>
        <p:spPr>
          <a:xfrm>
            <a:off x="1387233" y="3271538"/>
            <a:ext cx="1227769" cy="367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1493986" y="319920"/>
            <a:ext cx="9444037" cy="6291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Black" panose="02040603050405020204" pitchFamily="18" charset="0"/>
                <a:ea typeface="Source Serif 4 14pt Black" panose="02040603050405020204" pitchFamily="18" charset="0"/>
              </a:rPr>
              <a:t>Р</a:t>
            </a:r>
            <a:r>
              <a:rPr lang="uk-UA" sz="3200" b="1" dirty="0">
                <a:solidFill>
                  <a:srgbClr val="C00000"/>
                </a:solidFill>
                <a:latin typeface="Source Serif 4 14pt Black" panose="02040603050405020204" pitchFamily="18" charset="0"/>
                <a:ea typeface="Source Serif 4 14pt Black" panose="02040603050405020204" pitchFamily="18" charset="0"/>
                <a:sym typeface="Calibri"/>
              </a:rPr>
              <a:t>озвиток людини</a:t>
            </a:r>
            <a:endParaRPr sz="3200" b="1" dirty="0">
              <a:solidFill>
                <a:srgbClr val="C00000"/>
              </a:solidFill>
              <a:latin typeface="Source Serif 4 14pt Black" panose="02040603050405020204" pitchFamily="18" charset="0"/>
              <a:ea typeface="Source Serif 4 14pt Black" panose="02040603050405020204" pitchFamily="18" charset="0"/>
              <a:sym typeface="Calibri"/>
            </a:endParaRPr>
          </a:p>
        </p:txBody>
      </p:sp>
      <p:sp>
        <p:nvSpPr>
          <p:cNvPr id="192" name="Google Shape;19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193" name="Google Shape;19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10</a:t>
            </a:fld>
            <a:endParaRPr dirty="0"/>
          </a:p>
        </p:txBody>
      </p:sp>
      <p:pic>
        <p:nvPicPr>
          <p:cNvPr id="194" name="Google Shape;194;p24"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195" name="Google Shape;195;p24"/>
          <p:cNvGraphicFramePr/>
          <p:nvPr>
            <p:extLst>
              <p:ext uri="{D42A27DB-BD31-4B8C-83A1-F6EECF244321}">
                <p14:modId xmlns:p14="http://schemas.microsoft.com/office/powerpoint/2010/main" val="3259506947"/>
              </p:ext>
            </p:extLst>
          </p:nvPr>
        </p:nvGraphicFramePr>
        <p:xfrm>
          <a:off x="1330960" y="942946"/>
          <a:ext cx="9865359" cy="4987035"/>
        </p:xfrm>
        <a:graphic>
          <a:graphicData uri="http://schemas.openxmlformats.org/drawingml/2006/table">
            <a:tbl>
              <a:tblPr firstRow="1" bandRow="1">
                <a:noFill/>
                <a:tableStyleId>{A36E57CE-97F6-45C7-992B-57695CA92F31}</a:tableStyleId>
              </a:tblPr>
              <a:tblGrid>
                <a:gridCol w="4979159">
                  <a:extLst>
                    <a:ext uri="{9D8B030D-6E8A-4147-A177-3AD203B41FA5}">
                      <a16:colId xmlns:a16="http://schemas.microsoft.com/office/drawing/2014/main" val="20000"/>
                    </a:ext>
                  </a:extLst>
                </a:gridCol>
                <a:gridCol w="4886200">
                  <a:extLst>
                    <a:ext uri="{9D8B030D-6E8A-4147-A177-3AD203B41FA5}">
                      <a16:colId xmlns:a16="http://schemas.microsoft.com/office/drawing/2014/main" val="20001"/>
                    </a:ext>
                  </a:extLst>
                </a:gridCol>
              </a:tblGrid>
              <a:tr h="784100">
                <a:tc>
                  <a:txBody>
                    <a:bodyPr/>
                    <a:lstStyle/>
                    <a:p>
                      <a:pPr marL="0" marR="0" lvl="0" indent="0" algn="ctr" rtl="0">
                        <a:spcBef>
                          <a:spcPts val="0"/>
                        </a:spcBef>
                        <a:spcAft>
                          <a:spcPts val="0"/>
                        </a:spcAft>
                        <a:buNone/>
                      </a:pPr>
                      <a:r>
                        <a:rPr lang="uk-UA" sz="2200" b="1" dirty="0">
                          <a:solidFill>
                            <a:srgbClr val="C00000"/>
                          </a:solidFill>
                          <a:latin typeface="Source Serif 4 14pt Black" panose="02040603050405020204" pitchFamily="18" charset="0"/>
                          <a:ea typeface="Source Serif 4 14pt Black" panose="02040603050405020204" pitchFamily="18" charset="0"/>
                        </a:rPr>
                        <a:t>Чесноти</a:t>
                      </a:r>
                      <a:endParaRPr sz="2200" dirty="0">
                        <a:solidFill>
                          <a:srgbClr val="C00000"/>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(SES)</a:t>
                      </a:r>
                      <a:endParaRPr sz="2200" b="1" dirty="0">
                        <a:solidFill>
                          <a:srgbClr val="C00000"/>
                        </a:solidFill>
                        <a:latin typeface="Source Serif 4 14pt Black" panose="02040603050405020204" pitchFamily="18" charset="0"/>
                        <a:ea typeface="Source Serif 4 14pt Black"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350175">
                <a:tc gridSpan="2">
                  <a:txBody>
                    <a:bodyPr/>
                    <a:lstStyle/>
                    <a:p>
                      <a:pPr marL="0" marR="0" lvl="0" indent="0" algn="ctr" rtl="0">
                        <a:spcBef>
                          <a:spcPts val="0"/>
                        </a:spcBef>
                        <a:spcAft>
                          <a:spcPts val="0"/>
                        </a:spcAft>
                        <a:buNone/>
                      </a:pPr>
                      <a:r>
                        <a:rPr lang="uk-UA" sz="16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Мета:</a:t>
                      </a:r>
                      <a:r>
                        <a:rPr lang="uk-UA" sz="1600" b="0" i="0" u="none" strike="noStrike" dirty="0">
                          <a:solidFill>
                            <a:srgbClr val="C00000"/>
                          </a:solidFill>
                          <a:latin typeface="Source Serif 4 14pt Medium" panose="02040603050405020204" pitchFamily="18" charset="0"/>
                          <a:ea typeface="Source Serif 4 14pt Medium" panose="02040603050405020204" pitchFamily="18" charset="0"/>
                          <a:cs typeface="Calibri"/>
                          <a:sym typeface="Calibri"/>
                        </a:rPr>
                        <a:t> </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pPr marL="0" marR="0" lvl="0" indent="0" algn="l" rtl="0">
                        <a:spcBef>
                          <a:spcPts val="0"/>
                        </a:spcBef>
                        <a:spcAft>
                          <a:spcPts val="0"/>
                        </a:spcAft>
                        <a:buNone/>
                      </a:pP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86295233"/>
                  </a:ext>
                </a:extLst>
              </a:tr>
              <a:tr h="1368025">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Чесноти допомагають людині приймати етичні рішення та поводитися морально правильно; </a:t>
                      </a:r>
                    </a:p>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часто розглядаються як вічні та універсальні якості, що сприяють розвитку характеру людини</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SES спрямовані на покращення здатності людини ефективно взаємодіяти з іншими, управляти стресом та робити конструктивний вибір; необхідні для особистого та професійного успіху у складному та взаємопов’язаному світі</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r h="394120">
                <a:tc gridSpan="2">
                  <a:txBody>
                    <a:bodyPr/>
                    <a:lstStyle/>
                    <a:p>
                      <a:pPr marL="0" marR="0" lvl="0" indent="0" algn="ctr" rtl="0">
                        <a:spcBef>
                          <a:spcPts val="0"/>
                        </a:spcBef>
                        <a:spcAft>
                          <a:spcPts val="0"/>
                        </a:spcAft>
                        <a:buNone/>
                      </a:pPr>
                      <a:r>
                        <a:rPr lang="uk-UA" sz="16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Розвиток:</a:t>
                      </a:r>
                      <a:r>
                        <a:rPr lang="uk-UA" sz="1600" b="0" i="0" u="none" strike="noStrike" dirty="0">
                          <a:solidFill>
                            <a:srgbClr val="C00000"/>
                          </a:solidFill>
                          <a:latin typeface="Source Serif 4 14pt Medium" panose="02040603050405020204" pitchFamily="18" charset="0"/>
                          <a:ea typeface="Source Serif 4 14pt Medium" panose="02040603050405020204" pitchFamily="18" charset="0"/>
                          <a:cs typeface="Calibri"/>
                          <a:sym typeface="Calibri"/>
                        </a:rPr>
                        <a:t> </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pPr marL="0" marR="0" lvl="0" indent="0" algn="l" rtl="0">
                        <a:spcBef>
                          <a:spcPts val="0"/>
                        </a:spcBef>
                        <a:spcAft>
                          <a:spcPts val="0"/>
                        </a:spcAft>
                        <a:buNone/>
                      </a:pP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3352451537"/>
                  </a:ext>
                </a:extLst>
              </a:tr>
              <a:tr h="867525">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Чесноти зазвичай прищеплюються через виховання, культурні традиції, релігійні навчання та особисті роздуми; підкріплюються рольовими моделями та моральним вихованням</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SES зазвичай розвиваються через структуровані програми, навчальні плани та практичний досвід; </a:t>
                      </a:r>
                      <a:b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b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школи включають навчання SES через групові проекти, вправи з вирішення конфліктів та практики усвідомленості</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1909763" y="322032"/>
            <a:ext cx="9444037" cy="6291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ct val="100000"/>
              <a:buFont typeface="Calibri"/>
              <a:buNone/>
            </a:pPr>
            <a:r>
              <a:rPr lang="uk-UA" sz="3200" b="1" dirty="0">
                <a:solidFill>
                  <a:srgbClr val="C00000"/>
                </a:solidFill>
                <a:latin typeface="Source Serif 4 14pt Black"/>
                <a:ea typeface="Source Serif 4 14pt Black"/>
                <a:cs typeface="Source Serif 4 14pt Black"/>
                <a:sym typeface="Source Serif 4"/>
              </a:rPr>
              <a:t>Чесноти </a:t>
            </a:r>
            <a:r>
              <a:rPr lang="uk-UA" sz="3200" b="1" dirty="0" err="1">
                <a:solidFill>
                  <a:srgbClr val="C00000"/>
                </a:solidFill>
                <a:latin typeface="Source Serif 4 14pt Black"/>
                <a:ea typeface="Source Serif 4 14pt Black"/>
                <a:cs typeface="Source Serif 4 14pt Black"/>
                <a:sym typeface="Source Serif 4"/>
              </a:rPr>
              <a:t>vs</a:t>
            </a:r>
            <a:r>
              <a:rPr lang="uk-UA" sz="3200" b="1" dirty="0">
                <a:solidFill>
                  <a:srgbClr val="C00000"/>
                </a:solidFill>
                <a:latin typeface="Source Serif 4 14pt Black"/>
                <a:ea typeface="Source Serif 4 14pt Black"/>
                <a:cs typeface="Source Serif 4 14pt Black"/>
                <a:sym typeface="Source Serif 4"/>
              </a:rPr>
              <a:t> </a:t>
            </a:r>
            <a:r>
              <a:rPr lang="uk-UA" sz="3200" b="1" dirty="0" err="1">
                <a:solidFill>
                  <a:srgbClr val="C00000"/>
                </a:solidFill>
                <a:latin typeface="Source Serif 4 14pt Black"/>
                <a:ea typeface="Source Serif 4 14pt Black"/>
                <a:cs typeface="Source Serif 4 14pt Black"/>
                <a:sym typeface="Source Serif 4"/>
              </a:rPr>
              <a:t>cоціально</a:t>
            </a:r>
            <a:r>
              <a:rPr lang="uk-UA" sz="3200" b="1" dirty="0">
                <a:solidFill>
                  <a:srgbClr val="C00000"/>
                </a:solidFill>
                <a:latin typeface="Source Serif 4 14pt Black"/>
                <a:ea typeface="Source Serif 4 14pt Black"/>
                <a:cs typeface="Source Serif 4 14pt Black"/>
                <a:sym typeface="Source Serif 4"/>
              </a:rPr>
              <a:t>-емоційні навички (SES)</a:t>
            </a:r>
            <a:endParaRPr sz="3200" b="1" dirty="0">
              <a:solidFill>
                <a:srgbClr val="C00000"/>
              </a:solidFill>
              <a:latin typeface="Source Serif 4 14pt Black"/>
              <a:ea typeface="Source Serif 4 14pt Black"/>
              <a:cs typeface="Source Serif 4 14pt Black"/>
              <a:sym typeface="Source Serif 4"/>
            </a:endParaRPr>
          </a:p>
        </p:txBody>
      </p:sp>
      <p:sp>
        <p:nvSpPr>
          <p:cNvPr id="150" name="Google Shape;15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151" name="Google Shape;15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11</a:t>
            </a:fld>
            <a:endParaRPr dirty="0"/>
          </a:p>
        </p:txBody>
      </p:sp>
      <p:pic>
        <p:nvPicPr>
          <p:cNvPr id="152" name="Google Shape;152;p20"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153" name="Google Shape;153;p20"/>
          <p:cNvGraphicFramePr/>
          <p:nvPr>
            <p:extLst>
              <p:ext uri="{D42A27DB-BD31-4B8C-83A1-F6EECF244321}">
                <p14:modId xmlns:p14="http://schemas.microsoft.com/office/powerpoint/2010/main" val="3193668395"/>
              </p:ext>
            </p:extLst>
          </p:nvPr>
        </p:nvGraphicFramePr>
        <p:xfrm>
          <a:off x="1253974" y="1174253"/>
          <a:ext cx="9684050" cy="4961027"/>
        </p:xfrm>
        <a:graphic>
          <a:graphicData uri="http://schemas.openxmlformats.org/drawingml/2006/table">
            <a:tbl>
              <a:tblPr firstRow="1" bandRow="1">
                <a:noFill/>
                <a:tableStyleId>{A36E57CE-97F6-45C7-992B-57695CA92F31}</a:tableStyleId>
              </a:tblPr>
              <a:tblGrid>
                <a:gridCol w="4887650">
                  <a:extLst>
                    <a:ext uri="{9D8B030D-6E8A-4147-A177-3AD203B41FA5}">
                      <a16:colId xmlns:a16="http://schemas.microsoft.com/office/drawing/2014/main" val="20000"/>
                    </a:ext>
                  </a:extLst>
                </a:gridCol>
                <a:gridCol w="4796400">
                  <a:extLst>
                    <a:ext uri="{9D8B030D-6E8A-4147-A177-3AD203B41FA5}">
                      <a16:colId xmlns:a16="http://schemas.microsoft.com/office/drawing/2014/main" val="20001"/>
                    </a:ext>
                  </a:extLst>
                </a:gridCol>
              </a:tblGrid>
              <a:tr h="825200">
                <a:tc>
                  <a:txBody>
                    <a:bodyPr/>
                    <a:lstStyle/>
                    <a:p>
                      <a:pPr marL="0" marR="0" lvl="0" indent="0" algn="ctr" rtl="0">
                        <a:spcBef>
                          <a:spcPts val="0"/>
                        </a:spcBef>
                        <a:spcAft>
                          <a:spcPts val="0"/>
                        </a:spcAft>
                        <a:buNone/>
                      </a:pPr>
                      <a:r>
                        <a:rPr lang="uk-UA" sz="2200" u="none" strike="noStrike" cap="none" dirty="0">
                          <a:solidFill>
                            <a:srgbClr val="C00000"/>
                          </a:solidFill>
                          <a:latin typeface="Source Serif 4" panose="02040603050405020204" pitchFamily="18" charset="0"/>
                          <a:ea typeface="Source Serif 4" panose="02040603050405020204" pitchFamily="18" charset="0"/>
                          <a:cs typeface="Source Serif 4 14pt Medium"/>
                          <a:sym typeface="Source Serif 4"/>
                        </a:rPr>
                        <a:t>Чесноти</a:t>
                      </a:r>
                      <a:endParaRPr sz="2200" u="none" strike="noStrike" cap="none" dirty="0">
                        <a:solidFill>
                          <a:srgbClr val="C00000"/>
                        </a:solidFill>
                        <a:latin typeface="Source Serif 4" panose="02040603050405020204" pitchFamily="18" charset="0"/>
                        <a:ea typeface="Source Serif 4" panose="02040603050405020204" pitchFamily="18" charset="0"/>
                        <a:cs typeface="Source Serif 4 14pt Medium"/>
                        <a:sym typeface="Source Serif 4"/>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i="0" u="none" strike="noStrike" cap="none" dirty="0">
                          <a:solidFill>
                            <a:srgbClr val="C00000"/>
                          </a:solidFill>
                          <a:latin typeface="Source Serif 4" panose="02040603050405020204" pitchFamily="18" charset="0"/>
                          <a:ea typeface="Source Serif 4" panose="02040603050405020204" pitchFamily="18" charset="0"/>
                          <a:cs typeface="Source Serif 4 14pt Medium"/>
                          <a:sym typeface="Source Serif 4"/>
                        </a:rPr>
                        <a:t>Соціально-емоційні навички (SES)</a:t>
                      </a:r>
                      <a:endParaRPr sz="2200" u="none" strike="noStrike" cap="none" dirty="0">
                        <a:solidFill>
                          <a:srgbClr val="C00000"/>
                        </a:solidFill>
                        <a:latin typeface="Source Serif 4" panose="02040603050405020204" pitchFamily="18" charset="0"/>
                        <a:ea typeface="Source Serif 4" panose="02040603050405020204" pitchFamily="18" charset="0"/>
                        <a:cs typeface="Source Serif 4 14pt Medium"/>
                        <a:sym typeface="Source Serif 4"/>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375447">
                <a:tc gridSpan="2">
                  <a:txBody>
                    <a:bodyPr/>
                    <a:lstStyle/>
                    <a:p>
                      <a:pPr marL="0" marR="0" lvl="0" indent="0" algn="ctr" rtl="0">
                        <a:spcBef>
                          <a:spcPts val="0"/>
                        </a:spcBef>
                        <a:spcAft>
                          <a:spcPts val="0"/>
                        </a:spcAft>
                        <a:buNone/>
                      </a:pPr>
                      <a:r>
                        <a:rPr lang="uk-UA" sz="1800" b="1" i="0" u="none" strike="noStrike" cap="none" dirty="0">
                          <a:solidFill>
                            <a:srgbClr val="C00000"/>
                          </a:solidFill>
                          <a:latin typeface="Source Serif 4" panose="02040603050405020204" pitchFamily="18" charset="0"/>
                          <a:ea typeface="Source Serif 4" panose="02040603050405020204" pitchFamily="18" charset="0"/>
                          <a:cs typeface="Source Serif 4 14pt Black"/>
                          <a:sym typeface="Source Serif 4"/>
                        </a:rPr>
                        <a:t>Визначення:</a:t>
                      </a:r>
                      <a:r>
                        <a:rPr lang="uk-UA" sz="1800" i="0" u="none" strike="noStrike" cap="none" dirty="0">
                          <a:solidFill>
                            <a:srgbClr val="C00000"/>
                          </a:solidFill>
                          <a:latin typeface="Source Serif 4" panose="02040603050405020204" pitchFamily="18" charset="0"/>
                          <a:ea typeface="Source Serif 4" panose="02040603050405020204" pitchFamily="18" charset="0"/>
                          <a:cs typeface="Source Serif 4 14pt Medium"/>
                          <a:sym typeface="Source Serif 4"/>
                        </a:rPr>
                        <a:t> </a:t>
                      </a:r>
                      <a:endParaRPr sz="1800" dirty="0">
                        <a:latin typeface="Source Serif 4" panose="02040603050405020204" pitchFamily="18" charset="0"/>
                        <a:ea typeface="Source Serif 4" panose="02040603050405020204" pitchFamily="18" charset="0"/>
                        <a:cs typeface="Source Serif 4 14pt Medium"/>
                        <a:sym typeface="Source Serif 4"/>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pPr marL="0" marR="0" lvl="0" indent="0" algn="l" rtl="0">
                        <a:spcBef>
                          <a:spcPts val="0"/>
                        </a:spcBef>
                        <a:spcAft>
                          <a:spcPts val="0"/>
                        </a:spcAft>
                        <a:buNone/>
                      </a:pPr>
                      <a:endParaRPr sz="1600" dirty="0">
                        <a:latin typeface="Source Serif 4 14pt Medium"/>
                        <a:ea typeface="Source Serif 4 14pt Medium"/>
                        <a:cs typeface="Source Serif 4 14pt Medium"/>
                        <a:sym typeface="Source Serif 4"/>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2627956370"/>
                  </a:ext>
                </a:extLst>
              </a:tr>
              <a:tr h="1899920">
                <a:tc>
                  <a:txBody>
                    <a:bodyPr/>
                    <a:lstStyle/>
                    <a:p>
                      <a:pPr marL="0" marR="0" lvl="0" indent="0" algn="ctr" rtl="0">
                        <a:spcBef>
                          <a:spcPts val="0"/>
                        </a:spcBef>
                        <a:spcAft>
                          <a:spcPts val="0"/>
                        </a:spcAft>
                        <a:buNone/>
                      </a:pPr>
                      <a:r>
                        <a:rPr lang="uk-UA" sz="1800" i="0" u="none" strike="noStrike" cap="none" dirty="0">
                          <a:solidFill>
                            <a:schemeClr val="dk1"/>
                          </a:solidFill>
                          <a:latin typeface="Source Serif 4" panose="02040603050405020204" pitchFamily="18" charset="0"/>
                          <a:ea typeface="Source Serif 4" panose="02040603050405020204" pitchFamily="18" charset="0"/>
                          <a:cs typeface="Source Serif 4 14pt Medium"/>
                          <a:sym typeface="Source Serif 4"/>
                        </a:rPr>
                        <a:t>моральні характеристики або якості, які вважаються хорошими та бажаними в людині; їх часто розглядають як </a:t>
                      </a:r>
                      <a:r>
                        <a:rPr lang="uk-UA" sz="1800" i="0" u="none" strike="noStrike" cap="none" dirty="0">
                          <a:solidFill>
                            <a:srgbClr val="C00000"/>
                          </a:solidFill>
                          <a:latin typeface="Source Serif 4" panose="02040603050405020204" pitchFamily="18" charset="0"/>
                          <a:ea typeface="Source Serif 4" panose="02040603050405020204" pitchFamily="18" charset="0"/>
                          <a:cs typeface="Source Serif 4 14pt Medium"/>
                          <a:sym typeface="Source Serif 4"/>
                        </a:rPr>
                        <a:t>властиві риси</a:t>
                      </a:r>
                      <a:r>
                        <a:rPr lang="uk-UA" sz="1800" i="0" u="none" strike="noStrike" cap="none" dirty="0">
                          <a:solidFill>
                            <a:schemeClr val="dk1"/>
                          </a:solidFill>
                          <a:latin typeface="Source Serif 4" panose="02040603050405020204" pitchFamily="18" charset="0"/>
                          <a:ea typeface="Source Serif 4" panose="02040603050405020204" pitchFamily="18" charset="0"/>
                          <a:cs typeface="Source Serif 4 14pt Medium"/>
                          <a:sym typeface="Source Serif 4"/>
                        </a:rPr>
                        <a:t> або розвиваються під впливом культурних та релігійних факторів</a:t>
                      </a:r>
                      <a:endParaRPr sz="1800" dirty="0">
                        <a:latin typeface="Source Serif 4" panose="02040603050405020204" pitchFamily="18" charset="0"/>
                        <a:ea typeface="Source Serif 4" panose="02040603050405020204" pitchFamily="18" charset="0"/>
                        <a:cs typeface="Source Serif 4 14pt Medium"/>
                        <a:sym typeface="Source Serif 4"/>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600" i="0" u="none" strike="noStrike" dirty="0">
                          <a:solidFill>
                            <a:schemeClr val="dk1"/>
                          </a:solidFill>
                          <a:latin typeface="Source Serif 4" panose="02040603050405020204" pitchFamily="18" charset="0"/>
                          <a:ea typeface="Source Serif 4" panose="02040603050405020204" pitchFamily="18" charset="0"/>
                          <a:cs typeface="Source Serif 4 14pt Medium"/>
                          <a:sym typeface="Source Serif 4"/>
                        </a:rPr>
                        <a:t> </a:t>
                      </a:r>
                      <a:r>
                        <a:rPr lang="uk-UA" sz="1800" i="0" u="none" strike="noStrike" dirty="0">
                          <a:solidFill>
                            <a:schemeClr val="dk1"/>
                          </a:solidFill>
                          <a:latin typeface="Source Serif 4" panose="02040603050405020204" pitchFamily="18" charset="0"/>
                          <a:ea typeface="Source Serif 4" panose="02040603050405020204" pitchFamily="18" charset="0"/>
                          <a:cs typeface="Source Serif 4 14pt Medium"/>
                          <a:sym typeface="Source Serif 4"/>
                        </a:rPr>
                        <a:t>здатності, які допомагають людям керувати емоціями, будувати здорові стосунки та орієнтуватися в соціальних складнощах; </a:t>
                      </a:r>
                      <a:r>
                        <a:rPr lang="uk-UA" sz="1800" i="0" u="none" strike="noStrike" dirty="0">
                          <a:solidFill>
                            <a:srgbClr val="C00000"/>
                          </a:solidFill>
                          <a:latin typeface="Source Serif 4" panose="02040603050405020204" pitchFamily="18" charset="0"/>
                          <a:ea typeface="Source Serif 4" panose="02040603050405020204" pitchFamily="18" charset="0"/>
                          <a:cs typeface="Source Serif 4 14pt Medium"/>
                          <a:sym typeface="Source Serif 4"/>
                        </a:rPr>
                        <a:t>це практичні навички</a:t>
                      </a:r>
                      <a:r>
                        <a:rPr lang="uk-UA" sz="1800" i="0" u="none" strike="noStrike" dirty="0">
                          <a:solidFill>
                            <a:schemeClr val="dk1"/>
                          </a:solidFill>
                          <a:latin typeface="Source Serif 4" panose="02040603050405020204" pitchFamily="18" charset="0"/>
                          <a:ea typeface="Source Serif 4" panose="02040603050405020204" pitchFamily="18" charset="0"/>
                          <a:cs typeface="Source Serif 4 14pt Medium"/>
                          <a:sym typeface="Source Serif 4"/>
                        </a:rPr>
                        <a:t>, які можна навчитися та засвоїти</a:t>
                      </a: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r h="365760">
                <a:tc gridSpan="2">
                  <a:txBody>
                    <a:bodyPr/>
                    <a:lstStyle/>
                    <a:p>
                      <a:pPr marL="0" marR="0" lvl="0" indent="0" algn="ctr" rtl="0">
                        <a:spcBef>
                          <a:spcPts val="0"/>
                        </a:spcBef>
                        <a:spcAft>
                          <a:spcPts val="0"/>
                        </a:spcAft>
                        <a:buNone/>
                      </a:pPr>
                      <a:r>
                        <a:rPr lang="uk-UA" sz="1800" b="1" i="0" u="none" strike="noStrike" dirty="0">
                          <a:solidFill>
                            <a:srgbClr val="C00000"/>
                          </a:solidFill>
                          <a:latin typeface="Source Serif 4" panose="02040603050405020204" pitchFamily="18" charset="0"/>
                          <a:ea typeface="Source Serif 4" panose="02040603050405020204" pitchFamily="18" charset="0"/>
                          <a:cs typeface="Source Serif 4 14pt Black"/>
                          <a:sym typeface="Source Serif 4"/>
                        </a:rPr>
                        <a:t>Приклади:</a:t>
                      </a:r>
                      <a:r>
                        <a:rPr lang="uk-UA" sz="1800" i="0" u="none" strike="noStrike" dirty="0">
                          <a:solidFill>
                            <a:srgbClr val="C00000"/>
                          </a:solidFill>
                          <a:latin typeface="Source Serif 4" panose="02040603050405020204" pitchFamily="18" charset="0"/>
                          <a:ea typeface="Source Serif 4" panose="02040603050405020204" pitchFamily="18" charset="0"/>
                          <a:cs typeface="Source Serif 4 14pt Medium"/>
                          <a:sym typeface="Source Serif 4"/>
                        </a:rPr>
                        <a:t> </a:t>
                      </a:r>
                      <a:endParaRPr sz="1800" dirty="0">
                        <a:latin typeface="Source Serif 4" panose="02040603050405020204" pitchFamily="18" charset="0"/>
                        <a:ea typeface="Source Serif 4" panose="02040603050405020204" pitchFamily="18" charset="0"/>
                        <a:cs typeface="Source Serif 4 14pt Medium"/>
                        <a:sym typeface="Source Serif 4"/>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pPr marL="0" marR="0" lvl="0" indent="0" algn="l" rtl="0">
                        <a:spcBef>
                          <a:spcPts val="0"/>
                        </a:spcBef>
                        <a:spcAft>
                          <a:spcPts val="0"/>
                        </a:spcAft>
                        <a:buNone/>
                      </a:pPr>
                      <a:endParaRPr sz="1800" dirty="0">
                        <a:latin typeface="Source Serif 4 14pt Medium"/>
                        <a:ea typeface="Source Serif 4 14pt Medium"/>
                        <a:cs typeface="Source Serif 4 14pt Medium"/>
                        <a:sym typeface="Source Serif 4"/>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3023889216"/>
                  </a:ext>
                </a:extLst>
              </a:tr>
              <a:tr h="1494700">
                <a:tc>
                  <a:txBody>
                    <a:bodyPr/>
                    <a:lstStyle/>
                    <a:p>
                      <a:pPr marL="0" marR="0" lvl="0" indent="0" algn="ctr" rtl="0">
                        <a:spcBef>
                          <a:spcPts val="0"/>
                        </a:spcBef>
                        <a:spcAft>
                          <a:spcPts val="0"/>
                        </a:spcAft>
                        <a:buNone/>
                      </a:pPr>
                      <a:r>
                        <a:rPr lang="uk-UA" sz="1800" i="0" u="none" strike="noStrike" dirty="0">
                          <a:solidFill>
                            <a:schemeClr val="dk1"/>
                          </a:solidFill>
                          <a:latin typeface="Source Serif 4" panose="02040603050405020204" pitchFamily="18" charset="0"/>
                          <a:ea typeface="Source Serif 4" panose="02040603050405020204" pitchFamily="18" charset="0"/>
                          <a:cs typeface="Source Serif 4 14pt Medium"/>
                          <a:sym typeface="Source Serif 4"/>
                        </a:rPr>
                        <a:t>чесність, мужність, співчуття, цілісність, скромність, терпіння</a:t>
                      </a:r>
                      <a:endParaRPr sz="1800" dirty="0">
                        <a:latin typeface="Source Serif 4" panose="02040603050405020204" pitchFamily="18" charset="0"/>
                        <a:ea typeface="Source Serif 4" panose="02040603050405020204" pitchFamily="18" charset="0"/>
                        <a:cs typeface="Source Serif 4 14pt Medium"/>
                        <a:sym typeface="Source Serif 4"/>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i="0" u="none" strike="noStrike" dirty="0">
                          <a:solidFill>
                            <a:schemeClr val="dk1"/>
                          </a:solidFill>
                          <a:latin typeface="Source Serif 4" panose="02040603050405020204" pitchFamily="18" charset="0"/>
                          <a:ea typeface="Source Serif 4" panose="02040603050405020204" pitchFamily="18" charset="0"/>
                          <a:cs typeface="Source Serif 4 14pt Medium"/>
                          <a:sym typeface="Source Serif 4"/>
                        </a:rPr>
                        <a:t>самоусвідомлення, саморегуляція, соціальна обізнаність, навички стосунків та відповідальне прийняття рішень</a:t>
                      </a:r>
                      <a:endParaRPr sz="1800" dirty="0">
                        <a:latin typeface="Source Serif 4" panose="02040603050405020204" pitchFamily="18" charset="0"/>
                        <a:ea typeface="Source Serif 4" panose="02040603050405020204" pitchFamily="18" charset="0"/>
                        <a:cs typeface="Source Serif 4 14pt Medium"/>
                        <a:sym typeface="Source Serif 4"/>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a:extLst>
              <a:ext uri="{FF2B5EF4-FFF2-40B4-BE49-F238E27FC236}">
                <a16:creationId xmlns:a16="http://schemas.microsoft.com/office/drawing/2014/main" id="{FB5BC8F3-6C8D-D162-FC81-38C37CC40830}"/>
              </a:ext>
            </a:extLst>
          </p:cNvPr>
          <p:cNvSpPr>
            <a:spLocks noGrp="1"/>
          </p:cNvSpPr>
          <p:nvPr>
            <p:ph type="sldNum" idx="12"/>
          </p:nvPr>
        </p:nvSpPr>
        <p:spPr/>
        <p:txBody>
          <a:bodyPr/>
          <a:lstStyle/>
          <a:p>
            <a:fld id="{00000000-1234-1234-1234-123412341234}" type="slidenum">
              <a:rPr lang="uk-UA" smtClean="0"/>
              <a:pPr/>
              <a:t>12</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6C255D84-22EE-9080-CA71-29C854D47CF4}"/>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pic>
        <p:nvPicPr>
          <p:cNvPr id="7" name="Рисунок 6" descr="Зображення, що містить текст, знімок екрана, схема, дизайн&#10;&#10;Автоматично згенерований опис">
            <a:extLst>
              <a:ext uri="{FF2B5EF4-FFF2-40B4-BE49-F238E27FC236}">
                <a16:creationId xmlns:a16="http://schemas.microsoft.com/office/drawing/2014/main" id="{F2BFA822-85E4-4017-A403-CCCF8E9E5596}"/>
              </a:ext>
            </a:extLst>
          </p:cNvPr>
          <p:cNvPicPr>
            <a:picLocks noChangeAspect="1"/>
          </p:cNvPicPr>
          <p:nvPr/>
        </p:nvPicPr>
        <p:blipFill rotWithShape="1">
          <a:blip r:embed="rId3"/>
          <a:srcRect r="1046"/>
          <a:stretch/>
        </p:blipFill>
        <p:spPr>
          <a:xfrm>
            <a:off x="5006302" y="0"/>
            <a:ext cx="7185698" cy="6897370"/>
          </a:xfrm>
          <a:prstGeom prst="rect">
            <a:avLst/>
          </a:prstGeom>
        </p:spPr>
      </p:pic>
      <p:sp>
        <p:nvSpPr>
          <p:cNvPr id="9" name="AutoShape 2" descr="photo 1">
            <a:extLst>
              <a:ext uri="{FF2B5EF4-FFF2-40B4-BE49-F238E27FC236}">
                <a16:creationId xmlns:a16="http://schemas.microsoft.com/office/drawing/2014/main" id="{11097C61-3BA7-68F8-3E3D-D9B29DA61268}"/>
              </a:ext>
            </a:extLst>
          </p:cNvPr>
          <p:cNvSpPr>
            <a:spLocks noChangeAspect="1" noChangeArrowheads="1"/>
          </p:cNvSpPr>
          <p:nvPr/>
        </p:nvSpPr>
        <p:spPr bwMode="auto">
          <a:xfrm>
            <a:off x="4111625" y="-2968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0" name="AutoShape 3" descr="photo 2">
            <a:extLst>
              <a:ext uri="{FF2B5EF4-FFF2-40B4-BE49-F238E27FC236}">
                <a16:creationId xmlns:a16="http://schemas.microsoft.com/office/drawing/2014/main" id="{AD446385-7894-90FA-8655-D0EA25986491}"/>
              </a:ext>
            </a:extLst>
          </p:cNvPr>
          <p:cNvSpPr>
            <a:spLocks noChangeAspect="1" noChangeArrowheads="1"/>
          </p:cNvSpPr>
          <p:nvPr/>
        </p:nvSpPr>
        <p:spPr bwMode="auto">
          <a:xfrm>
            <a:off x="24223663" y="-2968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 name="Заголовок 1">
            <a:extLst>
              <a:ext uri="{FF2B5EF4-FFF2-40B4-BE49-F238E27FC236}">
                <a16:creationId xmlns:a16="http://schemas.microsoft.com/office/drawing/2014/main" id="{8AC2C273-3E37-4D94-4768-3B8799071B41}"/>
              </a:ext>
            </a:extLst>
          </p:cNvPr>
          <p:cNvSpPr>
            <a:spLocks noGrp="1"/>
          </p:cNvSpPr>
          <p:nvPr>
            <p:ph type="title"/>
          </p:nvPr>
        </p:nvSpPr>
        <p:spPr>
          <a:xfrm>
            <a:off x="297106" y="1699418"/>
            <a:ext cx="4414257" cy="1325563"/>
          </a:xfrm>
        </p:spPr>
        <p:txBody>
          <a:bodyPr>
            <a:noAutofit/>
          </a:bodyPr>
          <a:lstStyle/>
          <a:p>
            <a:r>
              <a:rPr kumimoji="0" lang="uk-UA" altLang="en-US" sz="2800" b="1" i="0" u="none" strike="noStrike" cap="none" normalizeH="0" baseline="0" dirty="0">
                <a:ln>
                  <a:noFill/>
                </a:ln>
                <a:solidFill>
                  <a:srgbClr val="C00000"/>
                </a:solidFill>
                <a:effectLst/>
                <a:latin typeface="Source Serif 4 14pt Black" panose="020B0604020202020204" charset="0"/>
                <a:ea typeface="Source Serif 4 14pt Black" panose="020B0604020202020204" charset="0"/>
              </a:rPr>
              <a:t>ДоСЕН-2023</a:t>
            </a:r>
            <a:br>
              <a:rPr kumimoji="0" lang="uk-UA" altLang="en-US" sz="2800" b="1" i="0" u="none" strike="noStrike" cap="none" normalizeH="0" baseline="0" dirty="0">
                <a:ln>
                  <a:noFill/>
                </a:ln>
                <a:solidFill>
                  <a:srgbClr val="C00000"/>
                </a:solidFill>
                <a:effectLst/>
                <a:latin typeface="Source Serif 4 14pt Black" panose="020B0604020202020204" charset="0"/>
                <a:ea typeface="Source Serif 4 14pt Black" panose="020B0604020202020204" charset="0"/>
              </a:rPr>
            </a:br>
            <a:r>
              <a:rPr kumimoji="0" lang="en-US" altLang="en-US" sz="2800" b="1" i="0" u="none" strike="noStrike" cap="none" normalizeH="0" baseline="0" dirty="0">
                <a:ln>
                  <a:noFill/>
                </a:ln>
                <a:solidFill>
                  <a:schemeClr val="tx1"/>
                </a:solidFill>
                <a:effectLst/>
                <a:latin typeface="Source Serif 4 14pt Black" panose="020B0604020202020204" charset="0"/>
                <a:ea typeface="Source Serif 4 14pt Black" panose="020B0604020202020204" charset="0"/>
              </a:rPr>
              <a:t>«</a:t>
            </a:r>
            <a:r>
              <a:rPr kumimoji="0" lang="en-US" altLang="en-US" sz="2800" b="1" i="0" u="none" strike="noStrike" cap="none" normalizeH="0" baseline="0" dirty="0" err="1">
                <a:ln>
                  <a:noFill/>
                </a:ln>
                <a:solidFill>
                  <a:schemeClr val="tx1"/>
                </a:solidFill>
                <a:effectLst/>
                <a:latin typeface="Source Serif 4 14pt Black" panose="020B0604020202020204" charset="0"/>
                <a:ea typeface="Source Serif 4 14pt Black" panose="020B0604020202020204" charset="0"/>
              </a:rPr>
              <a:t>Велика</a:t>
            </a:r>
            <a:r>
              <a:rPr kumimoji="0" lang="en-US" altLang="en-US" sz="2800" b="1" i="0" u="none" strike="noStrike" cap="none" normalizeH="0" baseline="0" dirty="0">
                <a:ln>
                  <a:noFill/>
                </a:ln>
                <a:solidFill>
                  <a:schemeClr val="tx1"/>
                </a:solidFill>
                <a:effectLst/>
                <a:latin typeface="Source Serif 4 14pt Black" panose="020B0604020202020204" charset="0"/>
                <a:ea typeface="Source Serif 4 14pt Black" panose="020B0604020202020204" charset="0"/>
              </a:rPr>
              <a:t> </a:t>
            </a:r>
            <a:r>
              <a:rPr kumimoji="0" lang="en-US" altLang="en-US" sz="2800" b="1" i="0" u="none" strike="noStrike" cap="none" normalizeH="0" baseline="0" dirty="0" err="1">
                <a:ln>
                  <a:noFill/>
                </a:ln>
                <a:solidFill>
                  <a:schemeClr val="tx1"/>
                </a:solidFill>
                <a:effectLst/>
                <a:latin typeface="Source Serif 4 14pt Black" panose="020B0604020202020204" charset="0"/>
                <a:ea typeface="Source Serif 4 14pt Black" panose="020B0604020202020204" charset="0"/>
              </a:rPr>
              <a:t>п’ятірка</a:t>
            </a:r>
            <a:r>
              <a:rPr kumimoji="0" lang="en-US" altLang="en-US" sz="2800" b="1" i="0" u="none" strike="noStrike" cap="none" normalizeH="0" baseline="0" dirty="0">
                <a:ln>
                  <a:noFill/>
                </a:ln>
                <a:solidFill>
                  <a:schemeClr val="tx1"/>
                </a:solidFill>
                <a:effectLst/>
                <a:latin typeface="Source Serif 4 14pt Black" panose="020B0604020202020204" charset="0"/>
                <a:ea typeface="Source Serif 4 14pt Black" panose="020B0604020202020204" charset="0"/>
              </a:rPr>
              <a:t>», </a:t>
            </a:r>
            <a:r>
              <a:rPr kumimoji="0" lang="en-US" altLang="en-US" sz="2800" b="1" i="0" u="none" strike="noStrike" cap="none" normalizeH="0" baseline="0" dirty="0" err="1">
                <a:ln>
                  <a:noFill/>
                </a:ln>
                <a:solidFill>
                  <a:schemeClr val="tx1"/>
                </a:solidFill>
                <a:effectLst/>
                <a:latin typeface="Source Serif 4 14pt Black" panose="020B0604020202020204" charset="0"/>
                <a:ea typeface="Source Serif 4 14pt Black" panose="020B0604020202020204" charset="0"/>
              </a:rPr>
              <a:t>що</a:t>
            </a:r>
            <a:r>
              <a:rPr kumimoji="0" lang="en-US" altLang="en-US" sz="2800" b="1" i="0" u="none" strike="noStrike" cap="none" normalizeH="0" baseline="0" dirty="0">
                <a:ln>
                  <a:noFill/>
                </a:ln>
                <a:solidFill>
                  <a:schemeClr val="tx1"/>
                </a:solidFill>
                <a:effectLst/>
                <a:latin typeface="Source Serif 4 14pt Black" panose="020B0604020202020204" charset="0"/>
                <a:ea typeface="Source Serif 4 14pt Black" panose="020B0604020202020204" charset="0"/>
              </a:rPr>
              <a:t> </a:t>
            </a:r>
            <a:r>
              <a:rPr kumimoji="0" lang="en-US" altLang="en-US" sz="2800" b="1" i="0" u="none" strike="noStrike" cap="none" normalizeH="0" baseline="0" dirty="0" err="1">
                <a:ln>
                  <a:noFill/>
                </a:ln>
                <a:solidFill>
                  <a:schemeClr val="tx1"/>
                </a:solidFill>
                <a:effectLst/>
                <a:latin typeface="Source Serif 4 14pt Black" panose="020B0604020202020204" charset="0"/>
                <a:ea typeface="Source Serif 4 14pt Black" panose="020B0604020202020204" charset="0"/>
              </a:rPr>
              <a:t>вимірює</a:t>
            </a:r>
            <a:r>
              <a:rPr kumimoji="0" lang="uk-UA" altLang="en-US" sz="2800" b="1" i="0" u="none" strike="noStrike" cap="none" normalizeH="0" baseline="0" dirty="0">
                <a:ln>
                  <a:noFill/>
                </a:ln>
                <a:solidFill>
                  <a:schemeClr val="tx1"/>
                </a:solidFill>
                <a:effectLst/>
                <a:latin typeface="Source Serif 4 14pt Black" panose="020B0604020202020204" charset="0"/>
                <a:ea typeface="Source Serif 4 14pt Black" panose="020B0604020202020204" charset="0"/>
              </a:rPr>
              <a:t> </a:t>
            </a:r>
            <a:r>
              <a:rPr kumimoji="0" lang="en-US" altLang="en-US" sz="2800" b="1" i="0" u="none" strike="noStrike" cap="none" normalizeH="0" baseline="0" dirty="0" err="1">
                <a:ln>
                  <a:noFill/>
                </a:ln>
                <a:solidFill>
                  <a:schemeClr val="tx1"/>
                </a:solidFill>
                <a:effectLst/>
                <a:latin typeface="Source Serif 4 14pt Black" panose="020B0604020202020204" charset="0"/>
                <a:ea typeface="Source Serif 4 14pt Black" panose="020B0604020202020204" charset="0"/>
              </a:rPr>
              <a:t>рівень</a:t>
            </a:r>
            <a:r>
              <a:rPr kumimoji="0" lang="en-US" altLang="en-US" sz="2800" b="1" i="0" u="none" strike="noStrike" cap="none" normalizeH="0" baseline="0" dirty="0">
                <a:ln>
                  <a:noFill/>
                </a:ln>
                <a:solidFill>
                  <a:schemeClr val="tx1"/>
                </a:solidFill>
                <a:effectLst/>
                <a:latin typeface="Source Serif 4 14pt Black" panose="020B0604020202020204" charset="0"/>
                <a:ea typeface="Source Serif 4 14pt Black" panose="020B0604020202020204" charset="0"/>
              </a:rPr>
              <a:t> </a:t>
            </a:r>
            <a:r>
              <a:rPr kumimoji="0" lang="en-US" altLang="en-US" sz="2800" b="1" i="0" u="none" strike="noStrike" cap="none" normalizeH="0" baseline="0" dirty="0" err="1">
                <a:ln>
                  <a:noFill/>
                </a:ln>
                <a:solidFill>
                  <a:schemeClr val="tx1"/>
                </a:solidFill>
                <a:effectLst/>
                <a:latin typeface="Source Serif 4 14pt Black" panose="020B0604020202020204" charset="0"/>
                <a:ea typeface="Source Serif 4 14pt Black" panose="020B0604020202020204" charset="0"/>
              </a:rPr>
              <a:t>сформованості</a:t>
            </a:r>
            <a:r>
              <a:rPr kumimoji="0" lang="en-US" altLang="en-US" sz="2800" b="1" i="0" u="none" strike="noStrike" cap="none" normalizeH="0" baseline="0" dirty="0">
                <a:ln>
                  <a:noFill/>
                </a:ln>
                <a:solidFill>
                  <a:schemeClr val="tx1"/>
                </a:solidFill>
                <a:effectLst/>
                <a:latin typeface="Source Serif 4 14pt Black" panose="020B0604020202020204" charset="0"/>
                <a:ea typeface="Source Serif 4 14pt Black" panose="020B0604020202020204" charset="0"/>
              </a:rPr>
              <a:t> 17 </a:t>
            </a:r>
            <a:r>
              <a:rPr kumimoji="0" lang="en-US" altLang="en-US" sz="2800" b="1" i="0" u="none" strike="noStrike" cap="none" normalizeH="0" baseline="0" dirty="0" err="1">
                <a:ln>
                  <a:noFill/>
                </a:ln>
                <a:solidFill>
                  <a:schemeClr val="tx1"/>
                </a:solidFill>
                <a:effectLst/>
                <a:latin typeface="Source Serif 4 14pt Black" panose="020B0604020202020204" charset="0"/>
                <a:ea typeface="Source Serif 4 14pt Black" panose="020B0604020202020204" charset="0"/>
              </a:rPr>
              <a:t>соціально-емоційних</a:t>
            </a:r>
            <a:r>
              <a:rPr kumimoji="0" lang="en-US" altLang="en-US" sz="2800" b="1" i="0" u="none" strike="noStrike" cap="none" normalizeH="0" baseline="0" dirty="0">
                <a:ln>
                  <a:noFill/>
                </a:ln>
                <a:solidFill>
                  <a:schemeClr val="tx1"/>
                </a:solidFill>
                <a:effectLst/>
                <a:latin typeface="Source Serif 4 14pt Black" panose="020B0604020202020204" charset="0"/>
                <a:ea typeface="Source Serif 4 14pt Black" panose="020B0604020202020204" charset="0"/>
              </a:rPr>
              <a:t> </a:t>
            </a:r>
            <a:r>
              <a:rPr kumimoji="0" lang="en-US" altLang="en-US" sz="2800" b="1" i="0" u="none" strike="noStrike" cap="none" normalizeH="0" baseline="0" dirty="0" err="1">
                <a:ln>
                  <a:noFill/>
                </a:ln>
                <a:solidFill>
                  <a:schemeClr val="tx1"/>
                </a:solidFill>
                <a:effectLst/>
                <a:latin typeface="Source Serif 4 14pt Black" panose="020B0604020202020204" charset="0"/>
                <a:ea typeface="Source Serif 4 14pt Black" panose="020B0604020202020204" charset="0"/>
              </a:rPr>
              <a:t>навичок</a:t>
            </a:r>
            <a:endParaRPr lang="uk-UA" sz="2800" dirty="0">
              <a:solidFill>
                <a:schemeClr val="tx1"/>
              </a:solidFill>
              <a:latin typeface="Source Serif 4 14pt Black" panose="020B0604020202020204" charset="0"/>
              <a:ea typeface="Source Serif 4 14pt Black" panose="020B0604020202020204" charset="0"/>
            </a:endParaRPr>
          </a:p>
        </p:txBody>
      </p:sp>
      <p:sp>
        <p:nvSpPr>
          <p:cNvPr id="11" name="Google Shape;273;p33">
            <a:extLst>
              <a:ext uri="{FF2B5EF4-FFF2-40B4-BE49-F238E27FC236}">
                <a16:creationId xmlns:a16="http://schemas.microsoft.com/office/drawing/2014/main" id="{F5E44EE9-2907-1923-3646-C69BCE579D86}"/>
              </a:ext>
            </a:extLst>
          </p:cNvPr>
          <p:cNvSpPr txBox="1">
            <a:spLocks noGrp="1"/>
          </p:cNvSpPr>
          <p:nvPr>
            <p:ph type="ftr" idx="11"/>
          </p:nvPr>
        </p:nvSpPr>
        <p:spPr>
          <a:xfrm>
            <a:off x="4038600" y="6571777"/>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GB" dirty="0"/>
              <a:t>https://dosen.edcamp.ua/about/</a:t>
            </a:r>
            <a:endParaRPr dirty="0"/>
          </a:p>
        </p:txBody>
      </p:sp>
      <p:sp>
        <p:nvSpPr>
          <p:cNvPr id="16" name="Заголовок 1">
            <a:extLst>
              <a:ext uri="{FF2B5EF4-FFF2-40B4-BE49-F238E27FC236}">
                <a16:creationId xmlns:a16="http://schemas.microsoft.com/office/drawing/2014/main" id="{5D550A16-9C44-777B-A312-E0BB33211EC7}"/>
              </a:ext>
            </a:extLst>
          </p:cNvPr>
          <p:cNvSpPr txBox="1">
            <a:spLocks/>
          </p:cNvSpPr>
          <p:nvPr/>
        </p:nvSpPr>
        <p:spPr>
          <a:xfrm>
            <a:off x="149712" y="4495800"/>
            <a:ext cx="5717687"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ource Serif 4 14pt Medium" panose="02040603050405020204" pitchFamily="18" charset="0"/>
                <a:ea typeface="Source Serif 4 14pt Medium" panose="02040603050405020204" pitchFamily="18"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uk-UA" altLang="en-US" sz="1600" dirty="0">
                <a:solidFill>
                  <a:schemeClr val="tx1"/>
                </a:solidFill>
                <a:latin typeface="Source Serif 4 14pt" panose="020B0604020202020204" charset="0"/>
                <a:ea typeface="Source Serif 4 14pt" panose="020B0604020202020204" charset="0"/>
              </a:rPr>
              <a:t>За визначенням </a:t>
            </a:r>
            <a:r>
              <a:rPr lang="en-GB" altLang="en-US" sz="1600" dirty="0">
                <a:solidFill>
                  <a:schemeClr val="tx1"/>
                </a:solidFill>
                <a:latin typeface="Source Serif 4 14pt" panose="020B0604020202020204" charset="0"/>
                <a:ea typeface="Source Serif 4 14pt" panose="020B0604020202020204" charset="0"/>
              </a:rPr>
              <a:t>Organisation for Economic </a:t>
            </a:r>
            <a:br>
              <a:rPr lang="uk-UA" altLang="en-US" sz="1600" dirty="0">
                <a:solidFill>
                  <a:schemeClr val="tx1"/>
                </a:solidFill>
                <a:latin typeface="Source Serif 4 14pt" panose="020B0604020202020204" charset="0"/>
                <a:ea typeface="Source Serif 4 14pt" panose="020B0604020202020204" charset="0"/>
              </a:rPr>
            </a:br>
            <a:r>
              <a:rPr lang="en-GB" altLang="en-US" sz="1600" dirty="0">
                <a:solidFill>
                  <a:schemeClr val="tx1"/>
                </a:solidFill>
                <a:latin typeface="Source Serif 4 14pt" panose="020B0604020202020204" charset="0"/>
                <a:ea typeface="Source Serif 4 14pt" panose="020B0604020202020204" charset="0"/>
              </a:rPr>
              <a:t>Co-operation and Development</a:t>
            </a:r>
            <a:r>
              <a:rPr lang="uk-UA" altLang="en-US" sz="1600" dirty="0">
                <a:solidFill>
                  <a:schemeClr val="tx1"/>
                </a:solidFill>
                <a:latin typeface="Source Serif 4 14pt" panose="020B0604020202020204" charset="0"/>
                <a:ea typeface="Source Serif 4 14pt" panose="020B0604020202020204" charset="0"/>
              </a:rPr>
              <a:t>, </a:t>
            </a:r>
            <a:br>
              <a:rPr lang="uk-UA" altLang="en-US" sz="1600" dirty="0">
                <a:solidFill>
                  <a:schemeClr val="tx1"/>
                </a:solidFill>
                <a:latin typeface="Source Serif 4 14pt" panose="020B0604020202020204" charset="0"/>
                <a:ea typeface="Source Serif 4 14pt" panose="020B0604020202020204" charset="0"/>
              </a:rPr>
            </a:br>
            <a:r>
              <a:rPr lang="uk-UA" altLang="en-US" sz="1600" b="1" dirty="0">
                <a:solidFill>
                  <a:schemeClr val="tx1"/>
                </a:solidFill>
                <a:latin typeface="Source Serif 4 14pt" panose="020B0604020202020204" charset="0"/>
                <a:ea typeface="Source Serif 4 14pt" panose="020B0604020202020204" charset="0"/>
              </a:rPr>
              <a:t>соціально-емоційні навички</a:t>
            </a:r>
            <a:r>
              <a:rPr lang="uk-UA" altLang="en-US" sz="1600" dirty="0">
                <a:solidFill>
                  <a:schemeClr val="tx1"/>
                </a:solidFill>
                <a:latin typeface="Source Serif 4 14pt" panose="020B0604020202020204" charset="0"/>
                <a:ea typeface="Source Serif 4 14pt" panose="020B0604020202020204" charset="0"/>
              </a:rPr>
              <a:t> </a:t>
            </a:r>
            <a:r>
              <a:rPr lang="en-GB" altLang="en-US" sz="1600" dirty="0">
                <a:solidFill>
                  <a:schemeClr val="tx1"/>
                </a:solidFill>
                <a:latin typeface="Source Serif 4 14pt" panose="020B0604020202020204" charset="0"/>
                <a:ea typeface="Source Serif 4 14pt" panose="020B0604020202020204" charset="0"/>
              </a:rPr>
              <a:t>— </a:t>
            </a:r>
            <a:r>
              <a:rPr lang="uk-UA" altLang="en-US" sz="1600" dirty="0">
                <a:solidFill>
                  <a:schemeClr val="tx1"/>
                </a:solidFill>
                <a:latin typeface="Source Serif 4 14pt" panose="020B0604020202020204" charset="0"/>
                <a:ea typeface="Source Serif 4 14pt" panose="020B0604020202020204" charset="0"/>
              </a:rPr>
              <a:t>це індивідуальні здатності, риси і характеристики, які можна розвивати протягом життя та що важливі для навчальних досягнень, соціальних відносин і згуртованості, конкурентоспроможності на ринку праці, активної громадянської позиції й благополуччя людини загалом.</a:t>
            </a:r>
            <a:endParaRPr lang="uk-UA" sz="1600" dirty="0">
              <a:solidFill>
                <a:schemeClr val="tx1"/>
              </a:solidFill>
              <a:latin typeface="Source Serif 4 14pt" panose="020B0604020202020204" charset="0"/>
              <a:ea typeface="Source Serif 4 14pt" panose="020B0604020202020204" charset="0"/>
            </a:endParaRPr>
          </a:p>
        </p:txBody>
      </p:sp>
    </p:spTree>
    <p:extLst>
      <p:ext uri="{BB962C8B-B14F-4D97-AF65-F5344CB8AC3E}">
        <p14:creationId xmlns:p14="http://schemas.microsoft.com/office/powerpoint/2010/main" val="48049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547964" y="176364"/>
            <a:ext cx="9444037" cy="6291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Black" panose="02040603050405020204" pitchFamily="18" charset="0"/>
                <a:ea typeface="Source Serif 4 14pt Black" panose="02040603050405020204" pitchFamily="18" charset="0"/>
                <a:sym typeface="Calibri"/>
              </a:rPr>
              <a:t>Заради чого це все?</a:t>
            </a:r>
            <a:endParaRPr sz="3200" b="1" dirty="0">
              <a:solidFill>
                <a:srgbClr val="C00000"/>
              </a:solidFill>
              <a:latin typeface="Source Serif 4 14pt Black" panose="02040603050405020204" pitchFamily="18" charset="0"/>
              <a:ea typeface="Source Serif 4 14pt Black" panose="02040603050405020204" pitchFamily="18" charset="0"/>
              <a:sym typeface="Calibri"/>
            </a:endParaRPr>
          </a:p>
        </p:txBody>
      </p:sp>
      <p:sp>
        <p:nvSpPr>
          <p:cNvPr id="159" name="Google Shape;1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uk-UA" dirty="0"/>
              <a:t>msa.net.ua</a:t>
            </a:r>
            <a:endParaRPr dirty="0"/>
          </a:p>
        </p:txBody>
      </p:sp>
      <p:sp>
        <p:nvSpPr>
          <p:cNvPr id="160" name="Google Shape;1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13</a:t>
            </a:fld>
            <a:endParaRPr dirty="0"/>
          </a:p>
        </p:txBody>
      </p:sp>
      <p:pic>
        <p:nvPicPr>
          <p:cNvPr id="161" name="Google Shape;161;p21" descr="A picture containing object, lamp, clock&#10;&#10;Description automatically generated"/>
          <p:cNvPicPr preferRelativeResize="0"/>
          <p:nvPr/>
        </p:nvPicPr>
        <p:blipFill rotWithShape="1">
          <a:blip r:embed="rId3">
            <a:alphaModFix/>
          </a:blip>
          <a:srcRect/>
          <a:stretch/>
        </p:blipFill>
        <p:spPr>
          <a:xfrm>
            <a:off x="0" y="6451991"/>
            <a:ext cx="1227769" cy="367476"/>
          </a:xfrm>
          <a:prstGeom prst="rect">
            <a:avLst/>
          </a:prstGeom>
          <a:noFill/>
          <a:ln>
            <a:noFill/>
          </a:ln>
        </p:spPr>
      </p:pic>
      <p:graphicFrame>
        <p:nvGraphicFramePr>
          <p:cNvPr id="162" name="Google Shape;162;p21"/>
          <p:cNvGraphicFramePr/>
          <p:nvPr>
            <p:extLst>
              <p:ext uri="{D42A27DB-BD31-4B8C-83A1-F6EECF244321}">
                <p14:modId xmlns:p14="http://schemas.microsoft.com/office/powerpoint/2010/main" val="3375209529"/>
              </p:ext>
            </p:extLst>
          </p:nvPr>
        </p:nvGraphicFramePr>
        <p:xfrm>
          <a:off x="962007" y="962752"/>
          <a:ext cx="10267985" cy="5477253"/>
        </p:xfrm>
        <a:graphic>
          <a:graphicData uri="http://schemas.openxmlformats.org/drawingml/2006/table">
            <a:tbl>
              <a:tblPr firstRow="1" bandRow="1">
                <a:noFill/>
                <a:tableStyleId>{A36E57CE-97F6-45C7-992B-57695CA92F31}</a:tableStyleId>
              </a:tblPr>
              <a:tblGrid>
                <a:gridCol w="5182369">
                  <a:extLst>
                    <a:ext uri="{9D8B030D-6E8A-4147-A177-3AD203B41FA5}">
                      <a16:colId xmlns:a16="http://schemas.microsoft.com/office/drawing/2014/main" val="20000"/>
                    </a:ext>
                  </a:extLst>
                </a:gridCol>
                <a:gridCol w="5085616">
                  <a:extLst>
                    <a:ext uri="{9D8B030D-6E8A-4147-A177-3AD203B41FA5}">
                      <a16:colId xmlns:a16="http://schemas.microsoft.com/office/drawing/2014/main" val="20001"/>
                    </a:ext>
                  </a:extLst>
                </a:gridCol>
              </a:tblGrid>
              <a:tr h="563613">
                <a:tc>
                  <a:txBody>
                    <a:bodyPr/>
                    <a:lstStyle/>
                    <a:p>
                      <a:pPr marL="0" marR="0" lvl="0" indent="0" algn="ctr" defTabSz="914400" rtl="0" eaLnBrk="1" fontAlgn="auto" latinLnBrk="0" hangingPunct="1">
                        <a:lnSpc>
                          <a:spcPct val="100000"/>
                        </a:lnSpc>
                        <a:spcBef>
                          <a:spcPts val="0"/>
                        </a:spcBef>
                        <a:spcAft>
                          <a:spcPts val="0"/>
                        </a:spcAft>
                        <a:buClr>
                          <a:srgbClr val="C00000"/>
                        </a:buClr>
                        <a:buSzPts val="1800"/>
                        <a:buFont typeface="Calibri"/>
                        <a:buNone/>
                        <a:tabLst/>
                        <a:defRPr/>
                      </a:pPr>
                      <a:r>
                        <a:rPr lang="uk-UA" sz="2400" b="1" dirty="0">
                          <a:solidFill>
                            <a:srgbClr val="C00000"/>
                          </a:solidFill>
                          <a:latin typeface="Source Serif 4 14pt Black" panose="02040603050405020204" pitchFamily="18" charset="0"/>
                          <a:ea typeface="Source Serif 4 14pt Black" panose="02040603050405020204" pitchFamily="18" charset="0"/>
                        </a:rPr>
                        <a:t>Чесноти</a:t>
                      </a:r>
                      <a:endParaRPr lang="uk-UA" sz="2400" dirty="0">
                        <a:solidFill>
                          <a:srgbClr val="C00000"/>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defTabSz="914400" rtl="0" eaLnBrk="1" fontAlgn="auto" latinLnBrk="0" hangingPunct="1">
                        <a:lnSpc>
                          <a:spcPct val="100000"/>
                        </a:lnSpc>
                        <a:spcBef>
                          <a:spcPts val="0"/>
                        </a:spcBef>
                        <a:spcAft>
                          <a:spcPts val="0"/>
                        </a:spcAft>
                        <a:buClr>
                          <a:srgbClr val="C00000"/>
                        </a:buClr>
                        <a:buSzPts val="1800"/>
                        <a:buFont typeface="Calibri"/>
                        <a:buNone/>
                        <a:tabLst/>
                        <a:defRPr/>
                      </a:pPr>
                      <a:r>
                        <a:rPr lang="uk-UA" sz="20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a:t>
                      </a:r>
                      <a:r>
                        <a:rPr lang="en-GB" sz="20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SES)</a:t>
                      </a:r>
                      <a:endParaRPr lang="en-GB" sz="2000" b="1" dirty="0">
                        <a:solidFill>
                          <a:srgbClr val="C00000"/>
                        </a:solidFill>
                        <a:latin typeface="Source Serif 4 14pt Black" panose="02040603050405020204" pitchFamily="18" charset="0"/>
                        <a:ea typeface="Source Serif 4 14pt Black"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4131422065"/>
                  </a:ext>
                </a:extLst>
              </a:tr>
              <a:tr h="784100">
                <a:tc>
                  <a:txBody>
                    <a:bodyPr/>
                    <a:lstStyle/>
                    <a:p>
                      <a:pPr marL="0" marR="0" lvl="0" indent="0" algn="ctr" rtl="0">
                        <a:lnSpc>
                          <a:spcPct val="100000"/>
                        </a:lnSpc>
                        <a:spcBef>
                          <a:spcPts val="0"/>
                        </a:spcBef>
                        <a:spcAft>
                          <a:spcPts val="0"/>
                        </a:spcAft>
                        <a:buClr>
                          <a:srgbClr val="C00000"/>
                        </a:buClr>
                        <a:buSzPts val="1800"/>
                        <a:buFont typeface="Calibri"/>
                        <a:buNone/>
                      </a:pPr>
                      <a:r>
                        <a:rPr lang="uk-UA" sz="1800" b="1" dirty="0">
                          <a:solidFill>
                            <a:srgbClr val="C00000"/>
                          </a:solidFill>
                          <a:latin typeface="Source Serif 4 14pt Black" panose="02040603050405020204" pitchFamily="18" charset="0"/>
                          <a:ea typeface="Source Serif 4 14pt Black" panose="02040603050405020204" pitchFamily="18" charset="0"/>
                        </a:rPr>
                        <a:t>Довгостроковий вплив: </a:t>
                      </a:r>
                    </a:p>
                    <a:p>
                      <a:pPr marL="0" marR="0" lvl="0" indent="0" algn="ctr" rtl="0">
                        <a:lnSpc>
                          <a:spcPct val="100000"/>
                        </a:lnSpc>
                        <a:spcBef>
                          <a:spcPts val="0"/>
                        </a:spcBef>
                        <a:spcAft>
                          <a:spcPts val="0"/>
                        </a:spcAft>
                        <a:buClr>
                          <a:srgbClr val="C00000"/>
                        </a:buClr>
                        <a:buSzPts val="1800"/>
                        <a:buFont typeface="Calibri"/>
                        <a:buNone/>
                      </a:pPr>
                      <a:r>
                        <a:rPr lang="uk-UA" sz="1800" b="0" dirty="0">
                          <a:solidFill>
                            <a:schemeClr val="dk1"/>
                          </a:solidFill>
                          <a:latin typeface="Source Serif 4 14pt Medium" panose="02040603050405020204" pitchFamily="18" charset="0"/>
                          <a:ea typeface="Source Serif 4 14pt Medium" panose="02040603050405020204" pitchFamily="18" charset="0"/>
                        </a:rPr>
                        <a:t>чесноти, такі як цілісність, співчуття та чесність, сприяють розвитку характеру людини і є корисними у всіх аспектах життя</a:t>
                      </a:r>
                      <a:endParaRPr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lnSpc>
                          <a:spcPct val="100000"/>
                        </a:lnSpc>
                        <a:spcBef>
                          <a:spcPts val="0"/>
                        </a:spcBef>
                        <a:spcAft>
                          <a:spcPts val="0"/>
                        </a:spcAft>
                        <a:buClr>
                          <a:srgbClr val="C00000"/>
                        </a:buClr>
                        <a:buSzPts val="1800"/>
                        <a:buFont typeface="Calibri"/>
                        <a:buNone/>
                      </a:pPr>
                      <a:r>
                        <a:rPr lang="uk-UA" sz="1800" b="1" dirty="0">
                          <a:solidFill>
                            <a:srgbClr val="C00000"/>
                          </a:solidFill>
                          <a:latin typeface="Source Serif 4 14pt Black" panose="02040603050405020204" pitchFamily="18" charset="0"/>
                          <a:ea typeface="Source Serif 4 14pt Black" panose="02040603050405020204" pitchFamily="18" charset="0"/>
                        </a:rPr>
                        <a:t>Академічний та професійний успіх:</a:t>
                      </a:r>
                      <a:r>
                        <a:rPr lang="uk-UA" sz="1800" dirty="0">
                          <a:solidFill>
                            <a:srgbClr val="C00000"/>
                          </a:solidFill>
                          <a:latin typeface="Source Serif 4 14pt Medium" panose="02040603050405020204" pitchFamily="18" charset="0"/>
                          <a:ea typeface="Source Serif 4 14pt Medium" panose="02040603050405020204" pitchFamily="18" charset="0"/>
                        </a:rPr>
                        <a:t> </a:t>
                      </a:r>
                      <a:br>
                        <a:rPr lang="uk-UA" sz="1800" dirty="0">
                          <a:solidFill>
                            <a:srgbClr val="C00000"/>
                          </a:solidFill>
                          <a:latin typeface="Source Serif 4 14pt Medium" panose="02040603050405020204" pitchFamily="18" charset="0"/>
                          <a:ea typeface="Source Serif 4 14pt Medium" panose="02040603050405020204" pitchFamily="18" charset="0"/>
                        </a:rPr>
                      </a:br>
                      <a:r>
                        <a:rPr lang="uk-UA" sz="1800" b="0" dirty="0">
                          <a:solidFill>
                            <a:schemeClr val="dk1"/>
                          </a:solidFill>
                          <a:latin typeface="Source Serif 4 14pt Medium" panose="02040603050405020204" pitchFamily="18" charset="0"/>
                          <a:ea typeface="Source Serif 4 14pt Medium" panose="02040603050405020204" pitchFamily="18" charset="0"/>
                        </a:rPr>
                        <a:t>навички, такі як саморегуляція, емпатія та ефективна комунікація, безпосередньо пов'язані з успіхом як в академічних умовах, так і на робочому місці</a:t>
                      </a:r>
                      <a:endParaRPr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1368025">
                <a:tc>
                  <a:txBody>
                    <a:bodyPr/>
                    <a:lstStyle/>
                    <a:p>
                      <a:pPr marL="0" marR="0" lvl="0" indent="0" algn="ctr" rtl="0">
                        <a:lnSpc>
                          <a:spcPct val="100000"/>
                        </a:lnSpc>
                        <a:spcBef>
                          <a:spcPts val="0"/>
                        </a:spcBef>
                        <a:spcAft>
                          <a:spcPts val="0"/>
                        </a:spcAft>
                        <a:buClr>
                          <a:srgbClr val="C00000"/>
                        </a:buClr>
                        <a:buSzPts val="1800"/>
                        <a:buFont typeface="Calibri"/>
                        <a:buNone/>
                      </a:pPr>
                      <a:r>
                        <a:rPr lang="uk-UA" sz="1800" b="1" dirty="0">
                          <a:solidFill>
                            <a:srgbClr val="C00000"/>
                          </a:solidFill>
                          <a:latin typeface="Source Serif 4 14pt Black" panose="02040603050405020204" pitchFamily="18" charset="0"/>
                          <a:ea typeface="Source Serif 4 14pt Black" panose="02040603050405020204" pitchFamily="18" charset="0"/>
                        </a:rPr>
                        <a:t>Моральна основа:</a:t>
                      </a:r>
                      <a:r>
                        <a:rPr lang="uk-UA" sz="1800" dirty="0">
                          <a:solidFill>
                            <a:srgbClr val="C00000"/>
                          </a:solidFill>
                          <a:latin typeface="Source Serif 4 14pt Medium" panose="02040603050405020204" pitchFamily="18" charset="0"/>
                          <a:ea typeface="Source Serif 4 14pt Medium" panose="02040603050405020204" pitchFamily="18" charset="0"/>
                        </a:rPr>
                        <a:t> </a:t>
                      </a:r>
                      <a:br>
                        <a:rPr lang="uk-UA" sz="1800" dirty="0">
                          <a:solidFill>
                            <a:srgbClr val="C00000"/>
                          </a:solidFill>
                          <a:latin typeface="Source Serif 4 14pt Medium" panose="02040603050405020204" pitchFamily="18" charset="0"/>
                          <a:ea typeface="Source Serif 4 14pt Medium" panose="02040603050405020204" pitchFamily="18" charset="0"/>
                        </a:rPr>
                      </a:br>
                      <a:r>
                        <a:rPr lang="uk-UA" sz="1800" dirty="0">
                          <a:latin typeface="Source Serif 4 14pt Medium" panose="02040603050405020204" pitchFamily="18" charset="0"/>
                          <a:ea typeface="Source Serif 4 14pt Medium" panose="02040603050405020204" pitchFamily="18" charset="0"/>
                        </a:rPr>
                        <a:t>чесноти забезпечують сильну моральну основу, яка може керувати поведінкою учнів протягом усього їхнього життя</a:t>
                      </a:r>
                      <a:endParaRPr dirty="0">
                        <a:latin typeface="Source Serif 4 14pt Medium" panose="02040603050405020204" pitchFamily="18" charset="0"/>
                        <a:ea typeface="Source Serif 4 14pt Medium" panose="02040603050405020204" pitchFamily="18" charset="0"/>
                      </a:endParaRPr>
                    </a:p>
                    <a:p>
                      <a:pPr marL="0" marR="0" lvl="0" indent="0" algn="ctr" rtl="0">
                        <a:spcBef>
                          <a:spcPts val="0"/>
                        </a:spcBef>
                        <a:spcAft>
                          <a:spcPts val="0"/>
                        </a:spcAft>
                        <a:buNone/>
                      </a:pP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1" dirty="0">
                          <a:solidFill>
                            <a:srgbClr val="C00000"/>
                          </a:solidFill>
                          <a:latin typeface="Source Serif 4 14pt Black" panose="02040603050405020204" pitchFamily="18" charset="0"/>
                          <a:ea typeface="Source Serif 4 14pt Black" panose="02040603050405020204" pitchFamily="18" charset="0"/>
                        </a:rPr>
                        <a:t>Практичні навички:</a:t>
                      </a:r>
                      <a:r>
                        <a:rPr lang="uk-UA" sz="1800" dirty="0">
                          <a:solidFill>
                            <a:srgbClr val="C00000"/>
                          </a:solidFill>
                          <a:latin typeface="Source Serif 4 14pt Medium" panose="02040603050405020204" pitchFamily="18" charset="0"/>
                          <a:ea typeface="Source Serif 4 14pt Medium" panose="02040603050405020204" pitchFamily="18" charset="0"/>
                        </a:rPr>
                        <a:t> </a:t>
                      </a:r>
                      <a:br>
                        <a:rPr lang="uk-UA" sz="1800" dirty="0">
                          <a:solidFill>
                            <a:srgbClr val="C00000"/>
                          </a:solidFill>
                          <a:latin typeface="Source Serif 4 14pt Medium" panose="02040603050405020204" pitchFamily="18" charset="0"/>
                          <a:ea typeface="Source Serif 4 14pt Medium" panose="02040603050405020204" pitchFamily="18" charset="0"/>
                        </a:rPr>
                      </a:br>
                      <a:r>
                        <a:rPr lang="uk-UA" sz="1800" dirty="0">
                          <a:latin typeface="Source Serif 4 14pt Medium" panose="02040603050405020204" pitchFamily="18" charset="0"/>
                          <a:ea typeface="Source Serif 4 14pt Medium" panose="02040603050405020204" pitchFamily="18" charset="0"/>
                        </a:rPr>
                        <a:t>SES забезпечують учнів практичними інструментами, які їм потрібні для орієнтування у складних соціальних ситуаціях і ефективного управління своїми емоціями</a:t>
                      </a:r>
                      <a:endParaRPr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r h="867525">
                <a:tc>
                  <a:txBody>
                    <a:bodyPr/>
                    <a:lstStyle/>
                    <a:p>
                      <a:pPr marL="0" marR="0" lvl="0" indent="0" algn="ctr" rtl="0">
                        <a:spcBef>
                          <a:spcPts val="0"/>
                        </a:spcBef>
                        <a:spcAft>
                          <a:spcPts val="0"/>
                        </a:spcAft>
                        <a:buNone/>
                      </a:pPr>
                      <a:r>
                        <a:rPr lang="uk-UA" sz="1800" b="1" dirty="0">
                          <a:solidFill>
                            <a:srgbClr val="C00000"/>
                          </a:solidFill>
                          <a:latin typeface="Source Serif 4 14pt Black" panose="02040603050405020204" pitchFamily="18" charset="0"/>
                          <a:ea typeface="Source Serif 4 14pt Black" panose="02040603050405020204" pitchFamily="18" charset="0"/>
                        </a:rPr>
                        <a:t>Культурна та соціальна згуртованість:</a:t>
                      </a:r>
                      <a:r>
                        <a:rPr lang="uk-UA" sz="1800" dirty="0">
                          <a:solidFill>
                            <a:srgbClr val="C00000"/>
                          </a:solidFill>
                          <a:latin typeface="Source Serif 4 14pt Medium" panose="02040603050405020204" pitchFamily="18" charset="0"/>
                          <a:ea typeface="Source Serif 4 14pt Medium" panose="02040603050405020204" pitchFamily="18" charset="0"/>
                        </a:rPr>
                        <a:t> </a:t>
                      </a:r>
                      <a:br>
                        <a:rPr lang="uk-UA" sz="1800" dirty="0">
                          <a:solidFill>
                            <a:srgbClr val="C00000"/>
                          </a:solidFill>
                          <a:latin typeface="Source Serif 4 14pt Medium" panose="02040603050405020204" pitchFamily="18" charset="0"/>
                          <a:ea typeface="Source Serif 4 14pt Medium" panose="02040603050405020204" pitchFamily="18" charset="0"/>
                        </a:rPr>
                      </a:br>
                      <a:r>
                        <a:rPr lang="uk-UA" sz="1800" dirty="0">
                          <a:latin typeface="Source Serif 4 14pt Medium" panose="02040603050405020204" pitchFamily="18" charset="0"/>
                          <a:ea typeface="Source Serif 4 14pt Medium" panose="02040603050405020204" pitchFamily="18" charset="0"/>
                        </a:rPr>
                        <a:t>популяризація чеснот може допомогти у створенні згуртованої спільноти зі спільними цінностями та етичними стандартами</a:t>
                      </a:r>
                      <a:endParaRPr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1" dirty="0">
                          <a:solidFill>
                            <a:srgbClr val="C00000"/>
                          </a:solidFill>
                          <a:latin typeface="Source Serif 4 14pt Black" panose="02040603050405020204" pitchFamily="18" charset="0"/>
                          <a:ea typeface="Source Serif 4 14pt Black" panose="02040603050405020204" pitchFamily="18" charset="0"/>
                        </a:rPr>
                        <a:t>Психічне здоров'я та добробут:</a:t>
                      </a:r>
                      <a:r>
                        <a:rPr lang="uk-UA" sz="1800" dirty="0">
                          <a:solidFill>
                            <a:srgbClr val="C00000"/>
                          </a:solidFill>
                          <a:latin typeface="Source Serif 4 14pt Medium" panose="02040603050405020204" pitchFamily="18" charset="0"/>
                          <a:ea typeface="Source Serif 4 14pt Medium" panose="02040603050405020204" pitchFamily="18" charset="0"/>
                        </a:rPr>
                        <a:t> </a:t>
                      </a:r>
                      <a:br>
                        <a:rPr lang="uk-UA" sz="1800" dirty="0">
                          <a:solidFill>
                            <a:srgbClr val="C00000"/>
                          </a:solidFill>
                          <a:latin typeface="Source Serif 4 14pt Medium" panose="02040603050405020204" pitchFamily="18" charset="0"/>
                          <a:ea typeface="Source Serif 4 14pt Medium" panose="02040603050405020204" pitchFamily="18" charset="0"/>
                        </a:rPr>
                      </a:br>
                      <a:r>
                        <a:rPr lang="uk-UA" sz="1800" dirty="0">
                          <a:latin typeface="Source Serif 4 14pt Medium" panose="02040603050405020204" pitchFamily="18" charset="0"/>
                          <a:ea typeface="Source Serif 4 14pt Medium" panose="02040603050405020204" pitchFamily="18" charset="0"/>
                        </a:rPr>
                        <a:t>програми SES часто включають компоненти, які допомагають учням управляти стресом, будувати стійкість та підтримувати психічне здоров'я, що є критичним у сучасному швидкому світі</a:t>
                      </a:r>
                      <a:endParaRPr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1493986" y="319920"/>
            <a:ext cx="9444037" cy="6291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Black" panose="02040603050405020204" pitchFamily="18" charset="0"/>
                <a:ea typeface="Source Serif 4 14pt Black" panose="02040603050405020204" pitchFamily="18" charset="0"/>
                <a:sym typeface="Calibri"/>
              </a:rPr>
              <a:t>Збалансований підхід</a:t>
            </a:r>
            <a:endParaRPr sz="3200" b="1" dirty="0">
              <a:solidFill>
                <a:srgbClr val="C00000"/>
              </a:solidFill>
              <a:latin typeface="Source Serif 4 14pt Black" panose="02040603050405020204" pitchFamily="18" charset="0"/>
              <a:ea typeface="Source Serif 4 14pt Black" panose="02040603050405020204" pitchFamily="18" charset="0"/>
              <a:sym typeface="Calibri"/>
            </a:endParaRPr>
          </a:p>
        </p:txBody>
      </p:sp>
      <p:sp>
        <p:nvSpPr>
          <p:cNvPr id="170" name="Google Shape;1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uk-UA" dirty="0"/>
              <a:t>msa.net.ua</a:t>
            </a:r>
            <a:endParaRPr dirty="0"/>
          </a:p>
        </p:txBody>
      </p:sp>
      <p:sp>
        <p:nvSpPr>
          <p:cNvPr id="171" name="Google Shape;1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14</a:t>
            </a:fld>
            <a:endParaRPr dirty="0"/>
          </a:p>
        </p:txBody>
      </p:sp>
      <p:pic>
        <p:nvPicPr>
          <p:cNvPr id="172" name="Google Shape;172;p22"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173" name="Google Shape;173;p22"/>
          <p:cNvGraphicFramePr/>
          <p:nvPr>
            <p:extLst>
              <p:ext uri="{D42A27DB-BD31-4B8C-83A1-F6EECF244321}">
                <p14:modId xmlns:p14="http://schemas.microsoft.com/office/powerpoint/2010/main" val="1694261516"/>
              </p:ext>
            </p:extLst>
          </p:nvPr>
        </p:nvGraphicFramePr>
        <p:xfrm>
          <a:off x="1179679" y="1192574"/>
          <a:ext cx="9938800" cy="4920267"/>
        </p:xfrm>
        <a:graphic>
          <a:graphicData uri="http://schemas.openxmlformats.org/drawingml/2006/table">
            <a:tbl>
              <a:tblPr firstRow="1" bandRow="1">
                <a:noFill/>
                <a:tableStyleId>{A36E57CE-97F6-45C7-992B-57695CA92F31}</a:tableStyleId>
              </a:tblPr>
              <a:tblGrid>
                <a:gridCol w="4934650">
                  <a:extLst>
                    <a:ext uri="{9D8B030D-6E8A-4147-A177-3AD203B41FA5}">
                      <a16:colId xmlns:a16="http://schemas.microsoft.com/office/drawing/2014/main" val="20000"/>
                    </a:ext>
                  </a:extLst>
                </a:gridCol>
                <a:gridCol w="108825">
                  <a:extLst>
                    <a:ext uri="{9D8B030D-6E8A-4147-A177-3AD203B41FA5}">
                      <a16:colId xmlns:a16="http://schemas.microsoft.com/office/drawing/2014/main" val="3476243103"/>
                    </a:ext>
                  </a:extLst>
                </a:gridCol>
                <a:gridCol w="4895325">
                  <a:extLst>
                    <a:ext uri="{9D8B030D-6E8A-4147-A177-3AD203B41FA5}">
                      <a16:colId xmlns:a16="http://schemas.microsoft.com/office/drawing/2014/main" val="20001"/>
                    </a:ext>
                  </a:extLst>
                </a:gridCol>
              </a:tblGrid>
              <a:tr h="563578">
                <a:tc>
                  <a:txBody>
                    <a:bodyPr/>
                    <a:lstStyle/>
                    <a:p>
                      <a:pPr marL="0" marR="0" lvl="0" indent="0" algn="ctr" defTabSz="914400" rtl="0" eaLnBrk="1" fontAlgn="auto" latinLnBrk="0" hangingPunct="1">
                        <a:lnSpc>
                          <a:spcPct val="100000"/>
                        </a:lnSpc>
                        <a:spcBef>
                          <a:spcPts val="0"/>
                        </a:spcBef>
                        <a:spcAft>
                          <a:spcPts val="0"/>
                        </a:spcAft>
                        <a:buClr>
                          <a:srgbClr val="C00000"/>
                        </a:buClr>
                        <a:buSzPts val="1800"/>
                        <a:buFont typeface="Calibri"/>
                        <a:buNone/>
                        <a:tabLst/>
                        <a:defRPr/>
                      </a:pPr>
                      <a:r>
                        <a:rPr lang="uk-UA" sz="1800" b="1" i="0" u="none" strike="noStrike" cap="none" dirty="0">
                          <a:solidFill>
                            <a:srgbClr val="C00000"/>
                          </a:solidFill>
                          <a:latin typeface="Source Serif 4 14pt Black" panose="02040603050405020204" pitchFamily="18" charset="0"/>
                          <a:ea typeface="Source Serif 4 14pt Black" panose="02040603050405020204" pitchFamily="18" charset="0"/>
                          <a:cs typeface="Calibri"/>
                          <a:sym typeface="Calibri"/>
                        </a:rPr>
                        <a:t>Чесноти</a:t>
                      </a:r>
                      <a:endParaRPr lang="uk-UA" sz="1800" b="0" i="1" u="none" strike="noStrike" cap="none" dirty="0">
                        <a:solidFill>
                          <a:srgbClr val="C00000"/>
                        </a:solidFill>
                        <a:latin typeface="Source Serif 4" panose="02040603050405020204" pitchFamily="18" charset="0"/>
                        <a:ea typeface="Source Serif 4" panose="02040603050405020204" pitchFamily="18" charset="0"/>
                        <a:cs typeface="Calibri"/>
                        <a:sym typeface="Calibri"/>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gridSpan="2">
                  <a:txBody>
                    <a:bodyPr/>
                    <a:lstStyle/>
                    <a:p>
                      <a:pPr marL="0" marR="0" lvl="0" indent="0" algn="ctr" defTabSz="914400" rtl="0" eaLnBrk="1" fontAlgn="auto" latinLnBrk="0" hangingPunct="1">
                        <a:lnSpc>
                          <a:spcPct val="100000"/>
                        </a:lnSpc>
                        <a:spcBef>
                          <a:spcPts val="0"/>
                        </a:spcBef>
                        <a:spcAft>
                          <a:spcPts val="0"/>
                        </a:spcAft>
                        <a:buClr>
                          <a:srgbClr val="C00000"/>
                        </a:buClr>
                        <a:buSzPts val="1800"/>
                        <a:buFont typeface="Calibri"/>
                        <a:buNone/>
                        <a:tabLst/>
                        <a:defRPr/>
                      </a:pPr>
                      <a:r>
                        <a:rPr lang="uk-UA" sz="1800" b="1" i="0" u="none" strike="noStrike" cap="non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a:t>
                      </a:r>
                      <a:r>
                        <a:rPr lang="en-GB" sz="1800" b="1" i="0" u="none" strike="noStrike" cap="none" dirty="0">
                          <a:solidFill>
                            <a:srgbClr val="C00000"/>
                          </a:solidFill>
                          <a:latin typeface="Source Serif 4 14pt Black" panose="02040603050405020204" pitchFamily="18" charset="0"/>
                          <a:ea typeface="Source Serif 4 14pt Black" panose="02040603050405020204" pitchFamily="18" charset="0"/>
                          <a:cs typeface="Calibri"/>
                          <a:sym typeface="Calibri"/>
                        </a:rPr>
                        <a:t>SES)</a:t>
                      </a:r>
                      <a:endParaRPr lang="en-GB" sz="1800" b="0" i="1" u="none" strike="noStrike" cap="none" dirty="0">
                        <a:solidFill>
                          <a:srgbClr val="C00000"/>
                        </a:solidFill>
                        <a:latin typeface="Source Serif 4" panose="02040603050405020204" pitchFamily="18" charset="0"/>
                        <a:ea typeface="Source Serif 4" panose="02040603050405020204" pitchFamily="18" charset="0"/>
                        <a:cs typeface="Calibri"/>
                        <a:sym typeface="Calibri"/>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extLst>
                  <a:ext uri="{0D108BD9-81ED-4DB2-BD59-A6C34878D82A}">
                    <a16:rowId xmlns:a16="http://schemas.microsoft.com/office/drawing/2014/main" val="3563227358"/>
                  </a:ext>
                </a:extLst>
              </a:tr>
              <a:tr h="392169">
                <a:tc gridSpan="3">
                  <a:txBody>
                    <a:bodyPr/>
                    <a:lstStyle/>
                    <a:p>
                      <a:pPr marL="0" marR="0" lvl="0" indent="0" algn="ctr" rtl="0">
                        <a:lnSpc>
                          <a:spcPct val="100000"/>
                        </a:lnSpc>
                        <a:spcBef>
                          <a:spcPts val="0"/>
                        </a:spcBef>
                        <a:spcAft>
                          <a:spcPts val="0"/>
                        </a:spcAft>
                        <a:buClr>
                          <a:srgbClr val="C00000"/>
                        </a:buClr>
                        <a:buSzPts val="1800"/>
                        <a:buFont typeface="Calibri"/>
                        <a:buNone/>
                      </a:pPr>
                      <a:r>
                        <a:rPr lang="uk-UA" sz="1800" b="1" dirty="0">
                          <a:solidFill>
                            <a:srgbClr val="C00000"/>
                          </a:solidFill>
                          <a:latin typeface="Source Serif 4 14pt Black" panose="02040603050405020204" pitchFamily="18" charset="0"/>
                          <a:ea typeface="Source Serif 4 14pt Black" panose="02040603050405020204" pitchFamily="18" charset="0"/>
                        </a:rPr>
                        <a:t>Освітня програма (Curriculum):</a:t>
                      </a:r>
                      <a:endParaRPr sz="1800" b="0" dirty="0">
                        <a:solidFill>
                          <a:schemeClr val="dk1"/>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lnSpc>
                          <a:spcPct val="100000"/>
                        </a:lnSpc>
                        <a:spcBef>
                          <a:spcPts val="0"/>
                        </a:spcBef>
                        <a:spcAft>
                          <a:spcPts val="0"/>
                        </a:spcAft>
                        <a:buClr>
                          <a:schemeClr val="dk1"/>
                        </a:buClr>
                        <a:buSzPts val="1800"/>
                        <a:buFont typeface="Calibri"/>
                        <a:buNone/>
                      </a:pPr>
                      <a:endParaRPr sz="1800" b="0" dirty="0">
                        <a:solidFill>
                          <a:schemeClr val="dk1"/>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3513125773"/>
                  </a:ext>
                </a:extLst>
              </a:tr>
              <a:tr h="784100">
                <a:tc gridSpan="3">
                  <a:txBody>
                    <a:bodyPr/>
                    <a:lstStyle/>
                    <a:p>
                      <a:pPr marL="0" marR="0" lvl="0" indent="0" algn="ctr" rtl="0">
                        <a:lnSpc>
                          <a:spcPct val="100000"/>
                        </a:lnSpc>
                        <a:spcBef>
                          <a:spcPts val="0"/>
                        </a:spcBef>
                        <a:spcAft>
                          <a:spcPts val="0"/>
                        </a:spcAft>
                        <a:buClr>
                          <a:srgbClr val="C00000"/>
                        </a:buClr>
                        <a:buSzPts val="1800"/>
                        <a:buFont typeface="Calibri"/>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Поєднання чеснот та SES у шкільній освітній програмі може забезпечити цілісний підхід до освіти; це гарантує, що учні розвивають як моральний характер, так і практичні соціально-емоційні навички</a:t>
                      </a:r>
                      <a:endParaRPr sz="1800" b="0" dirty="0">
                        <a:solidFill>
                          <a:schemeClr val="dk1"/>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lnSpc>
                          <a:spcPct val="100000"/>
                        </a:lnSpc>
                        <a:spcBef>
                          <a:spcPts val="0"/>
                        </a:spcBef>
                        <a:spcAft>
                          <a:spcPts val="0"/>
                        </a:spcAft>
                        <a:buClr>
                          <a:schemeClr val="dk1"/>
                        </a:buClr>
                        <a:buSzPts val="1800"/>
                        <a:buFont typeface="Calibri"/>
                        <a:buNone/>
                      </a:pPr>
                      <a:endParaRPr sz="1800" b="0" dirty="0">
                        <a:solidFill>
                          <a:schemeClr val="dk1"/>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414440">
                <a:tc gridSpan="3">
                  <a:txBody>
                    <a:bodyPr/>
                    <a:lstStyle/>
                    <a:p>
                      <a:pPr marL="0" marR="0" lvl="0" indent="0" algn="ctr" rtl="0">
                        <a:lnSpc>
                          <a:spcPct val="100000"/>
                        </a:lnSpc>
                        <a:spcBef>
                          <a:spcPts val="0"/>
                        </a:spcBef>
                        <a:spcAft>
                          <a:spcPts val="0"/>
                        </a:spcAft>
                        <a:buClr>
                          <a:srgbClr val="C00000"/>
                        </a:buClr>
                        <a:buSzPts val="1800"/>
                        <a:buFont typeface="Calibri"/>
                        <a:buNone/>
                      </a:pPr>
                      <a:r>
                        <a:rPr lang="uk-UA" sz="1800" b="1" dirty="0">
                          <a:solidFill>
                            <a:srgbClr val="C00000"/>
                          </a:solidFill>
                          <a:latin typeface="Source Serif 4 14pt Black" panose="02040603050405020204" pitchFamily="18" charset="0"/>
                          <a:ea typeface="Source Serif 4 14pt Black" panose="02040603050405020204" pitchFamily="18" charset="0"/>
                        </a:rPr>
                        <a:t>Контекстуальна релевантність:</a:t>
                      </a:r>
                      <a:r>
                        <a:rPr lang="uk-UA" sz="1800" dirty="0">
                          <a:solidFill>
                            <a:srgbClr val="C00000"/>
                          </a:solidFill>
                          <a:latin typeface="Source Serif 4 14pt Medium" panose="02040603050405020204" pitchFamily="18" charset="0"/>
                          <a:ea typeface="Source Serif 4 14pt Medium" panose="02040603050405020204" pitchFamily="18" charset="0"/>
                        </a:rPr>
                        <a:t> </a:t>
                      </a:r>
                      <a:br>
                        <a:rPr lang="en-GB" sz="1800" dirty="0">
                          <a:solidFill>
                            <a:srgbClr val="C00000"/>
                          </a:solidFill>
                          <a:latin typeface="Source Serif 4 14pt Medium" panose="02040603050405020204" pitchFamily="18" charset="0"/>
                          <a:ea typeface="Source Serif 4 14pt Medium" panose="02040603050405020204" pitchFamily="18" charset="0"/>
                        </a:rPr>
                      </a:br>
                      <a:r>
                        <a:rPr lang="uk-UA" sz="1800" dirty="0">
                          <a:solidFill>
                            <a:srgbClr val="C00000"/>
                          </a:solidFill>
                          <a:latin typeface="Source Serif 4 14pt Medium" panose="02040603050405020204" pitchFamily="18" charset="0"/>
                          <a:ea typeface="Source Serif 4 14pt Medium" panose="02040603050405020204" pitchFamily="18" charset="0"/>
                        </a:rPr>
                        <a:t>врахування специфічних потреб наших учнів та суспільний контекст</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spcBef>
                          <a:spcPts val="0"/>
                        </a:spcBef>
                        <a:spcAft>
                          <a:spcPts val="0"/>
                        </a:spcAft>
                        <a:buNone/>
                      </a:pPr>
                      <a:endParaRPr sz="1800" dirty="0"/>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5041219"/>
                  </a:ext>
                </a:extLst>
              </a:tr>
              <a:tr h="1103200">
                <a:tc gridSpan="2">
                  <a:txBody>
                    <a:bodyPr/>
                    <a:lstStyle/>
                    <a:p>
                      <a:pPr marL="0" marR="0" lvl="0" indent="0" algn="ctr" rtl="0">
                        <a:lnSpc>
                          <a:spcPct val="100000"/>
                        </a:lnSpc>
                        <a:spcBef>
                          <a:spcPts val="0"/>
                        </a:spcBef>
                        <a:spcAft>
                          <a:spcPts val="0"/>
                        </a:spcAft>
                        <a:buClr>
                          <a:srgbClr val="C00000"/>
                        </a:buClr>
                        <a:buSzPts val="1800"/>
                        <a:buFont typeface="Calibri"/>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У середовищах, де переважає моральний занепад або соціальні проблеми, акцент на чеснотах може бути критичнішим</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У висококонкурентних або стресових середовищах SES можуть мати пріоритет</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r h="416560">
                <a:tc gridSpan="3">
                  <a:txBody>
                    <a:bodyPr/>
                    <a:lstStyle/>
                    <a:p>
                      <a:pPr marL="0" marR="0" lvl="0" indent="0" algn="ctr" rtl="0">
                        <a:spcBef>
                          <a:spcPts val="0"/>
                        </a:spcBef>
                        <a:spcAft>
                          <a:spcPts val="0"/>
                        </a:spcAft>
                        <a:buNone/>
                      </a:pPr>
                      <a:r>
                        <a:rPr lang="uk-UA" sz="1800" b="1" dirty="0">
                          <a:solidFill>
                            <a:srgbClr val="C00000"/>
                          </a:solidFill>
                          <a:latin typeface="Source Serif 4 14pt Black" panose="02040603050405020204" pitchFamily="18" charset="0"/>
                          <a:ea typeface="Source Serif 4 14pt Black" panose="02040603050405020204" pitchFamily="18" charset="0"/>
                        </a:rPr>
                        <a:t>Етапи розвитку:</a:t>
                      </a:r>
                      <a:r>
                        <a:rPr lang="uk-UA" sz="1800" dirty="0">
                          <a:solidFill>
                            <a:srgbClr val="C00000"/>
                          </a:solidFill>
                          <a:latin typeface="Source Serif 4 14pt Medium" panose="02040603050405020204" pitchFamily="18" charset="0"/>
                          <a:ea typeface="Source Serif 4 14pt Medium" panose="02040603050405020204" pitchFamily="18" charset="0"/>
                        </a:rPr>
                        <a:t> </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spcBef>
                          <a:spcPts val="0"/>
                        </a:spcBef>
                        <a:spcAft>
                          <a:spcPts val="0"/>
                        </a:spcAft>
                        <a:buNone/>
                      </a:pP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936946817"/>
                  </a:ext>
                </a:extLst>
              </a:tr>
              <a:tr h="867525">
                <a:tc gridSpan="3">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Молодші учні можуть отримати більше користі від фундаментальних чеснот, тоді як старші учні, які готуються увійти до більш складних соціальних середовищ, можуть потребувати сильнішого акценту на SES</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spcBef>
                          <a:spcPts val="0"/>
                        </a:spcBef>
                        <a:spcAft>
                          <a:spcPts val="0"/>
                        </a:spcAft>
                        <a:buNone/>
                      </a:pP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1493986" y="319920"/>
            <a:ext cx="9444037" cy="6291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Black" panose="02040603050405020204" pitchFamily="18" charset="0"/>
                <a:ea typeface="Source Serif 4 14pt Black" panose="02040603050405020204" pitchFamily="18" charset="0"/>
                <a:sym typeface="Calibri"/>
              </a:rPr>
              <a:t>Стратегія впровадження</a:t>
            </a:r>
            <a:endParaRPr sz="3200" b="1" dirty="0">
              <a:solidFill>
                <a:srgbClr val="C00000"/>
              </a:solidFill>
              <a:latin typeface="Source Serif 4 14pt Black" panose="02040603050405020204" pitchFamily="18" charset="0"/>
              <a:ea typeface="Source Serif 4 14pt Black" panose="02040603050405020204" pitchFamily="18" charset="0"/>
              <a:sym typeface="Calibri"/>
            </a:endParaRPr>
          </a:p>
        </p:txBody>
      </p:sp>
      <p:sp>
        <p:nvSpPr>
          <p:cNvPr id="181" name="Google Shape;18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uk-UA" dirty="0"/>
              <a:t>msa.net.ua</a:t>
            </a:r>
            <a:endParaRPr dirty="0"/>
          </a:p>
        </p:txBody>
      </p:sp>
      <p:sp>
        <p:nvSpPr>
          <p:cNvPr id="182" name="Google Shape;18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15</a:t>
            </a:fld>
            <a:endParaRPr dirty="0"/>
          </a:p>
        </p:txBody>
      </p:sp>
      <p:pic>
        <p:nvPicPr>
          <p:cNvPr id="183" name="Google Shape;183;p23"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184" name="Google Shape;184;p23"/>
          <p:cNvGraphicFramePr/>
          <p:nvPr>
            <p:extLst>
              <p:ext uri="{D42A27DB-BD31-4B8C-83A1-F6EECF244321}">
                <p14:modId xmlns:p14="http://schemas.microsoft.com/office/powerpoint/2010/main" val="594456958"/>
              </p:ext>
            </p:extLst>
          </p:nvPr>
        </p:nvGraphicFramePr>
        <p:xfrm>
          <a:off x="1179679" y="1270834"/>
          <a:ext cx="9938800" cy="4923033"/>
        </p:xfrm>
        <a:graphic>
          <a:graphicData uri="http://schemas.openxmlformats.org/drawingml/2006/table">
            <a:tbl>
              <a:tblPr firstRow="1" bandRow="1">
                <a:noFill/>
                <a:tableStyleId>{A36E57CE-97F6-45C7-992B-57695CA92F31}</a:tableStyleId>
              </a:tblPr>
              <a:tblGrid>
                <a:gridCol w="4934650">
                  <a:extLst>
                    <a:ext uri="{9D8B030D-6E8A-4147-A177-3AD203B41FA5}">
                      <a16:colId xmlns:a16="http://schemas.microsoft.com/office/drawing/2014/main" val="20000"/>
                    </a:ext>
                  </a:extLst>
                </a:gridCol>
                <a:gridCol w="108825">
                  <a:extLst>
                    <a:ext uri="{9D8B030D-6E8A-4147-A177-3AD203B41FA5}">
                      <a16:colId xmlns:a16="http://schemas.microsoft.com/office/drawing/2014/main" val="1661099706"/>
                    </a:ext>
                  </a:extLst>
                </a:gridCol>
                <a:gridCol w="4895325">
                  <a:extLst>
                    <a:ext uri="{9D8B030D-6E8A-4147-A177-3AD203B41FA5}">
                      <a16:colId xmlns:a16="http://schemas.microsoft.com/office/drawing/2014/main" val="20001"/>
                    </a:ext>
                  </a:extLst>
                </a:gridCol>
              </a:tblGrid>
              <a:tr h="453129">
                <a:tc>
                  <a:txBody>
                    <a:bodyPr/>
                    <a:lstStyle/>
                    <a:p>
                      <a:pPr marL="0" marR="0" lvl="0" indent="0" algn="ctr" defTabSz="914400" rtl="0" eaLnBrk="1" fontAlgn="auto" latinLnBrk="0" hangingPunct="1">
                        <a:lnSpc>
                          <a:spcPct val="100000"/>
                        </a:lnSpc>
                        <a:spcBef>
                          <a:spcPts val="0"/>
                        </a:spcBef>
                        <a:spcAft>
                          <a:spcPts val="0"/>
                        </a:spcAft>
                        <a:buClr>
                          <a:srgbClr val="C00000"/>
                        </a:buClr>
                        <a:buSzPts val="1800"/>
                        <a:buFont typeface="Calibri"/>
                        <a:buNone/>
                        <a:tabLst/>
                        <a:defRPr/>
                      </a:pPr>
                      <a:r>
                        <a:rPr lang="uk-UA" sz="1800" b="1" i="0" u="none" strike="noStrike" cap="none" dirty="0">
                          <a:solidFill>
                            <a:srgbClr val="C00000"/>
                          </a:solidFill>
                          <a:latin typeface="Source Serif 4 14pt Black" panose="02040603050405020204" pitchFamily="18" charset="0"/>
                          <a:ea typeface="Source Serif 4 14pt Black" panose="02040603050405020204" pitchFamily="18" charset="0"/>
                          <a:cs typeface="Calibri"/>
                          <a:sym typeface="Calibri"/>
                        </a:rPr>
                        <a:t>Чесноти</a:t>
                      </a:r>
                      <a:endParaRPr lang="uk-UA" sz="1800" b="0" i="1" u="none" strike="noStrike" cap="none" dirty="0">
                        <a:solidFill>
                          <a:srgbClr val="C00000"/>
                        </a:solidFill>
                        <a:latin typeface="Source Serif 4" panose="02040603050405020204" pitchFamily="18" charset="0"/>
                        <a:ea typeface="Source Serif 4" panose="02040603050405020204" pitchFamily="18" charset="0"/>
                        <a:cs typeface="Calibri"/>
                        <a:sym typeface="Calibri"/>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gridSpan="2">
                  <a:txBody>
                    <a:bodyPr/>
                    <a:lstStyle/>
                    <a:p>
                      <a:pPr marL="0" marR="0" lvl="0" indent="0" algn="ctr" defTabSz="914400" rtl="0" eaLnBrk="1" fontAlgn="auto" latinLnBrk="0" hangingPunct="1">
                        <a:lnSpc>
                          <a:spcPct val="100000"/>
                        </a:lnSpc>
                        <a:spcBef>
                          <a:spcPts val="0"/>
                        </a:spcBef>
                        <a:spcAft>
                          <a:spcPts val="0"/>
                        </a:spcAft>
                        <a:buClr>
                          <a:srgbClr val="C00000"/>
                        </a:buClr>
                        <a:buSzPts val="1800"/>
                        <a:buFont typeface="Calibri"/>
                        <a:buNone/>
                        <a:tabLst/>
                        <a:defRPr/>
                      </a:pPr>
                      <a:r>
                        <a:rPr lang="uk-UA" sz="1800" b="1" i="0" u="none" strike="noStrike" cap="non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a:t>
                      </a:r>
                      <a:r>
                        <a:rPr lang="en-GB" sz="1800" b="1" i="0" u="none" strike="noStrike" cap="none" dirty="0">
                          <a:solidFill>
                            <a:srgbClr val="C00000"/>
                          </a:solidFill>
                          <a:latin typeface="Source Serif 4 14pt Black" panose="02040603050405020204" pitchFamily="18" charset="0"/>
                          <a:ea typeface="Source Serif 4 14pt Black" panose="02040603050405020204" pitchFamily="18" charset="0"/>
                          <a:cs typeface="Calibri"/>
                          <a:sym typeface="Calibri"/>
                        </a:rPr>
                        <a:t>SES)</a:t>
                      </a:r>
                      <a:endParaRPr lang="en-GB" sz="1800" b="0" i="1" u="none" strike="noStrike" cap="none" dirty="0">
                        <a:solidFill>
                          <a:srgbClr val="C00000"/>
                        </a:solidFill>
                        <a:latin typeface="Source Serif 4" panose="02040603050405020204" pitchFamily="18" charset="0"/>
                        <a:ea typeface="Source Serif 4" panose="02040603050405020204" pitchFamily="18" charset="0"/>
                        <a:cs typeface="Calibri"/>
                        <a:sym typeface="Calibri"/>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extLst>
                  <a:ext uri="{0D108BD9-81ED-4DB2-BD59-A6C34878D82A}">
                    <a16:rowId xmlns:a16="http://schemas.microsoft.com/office/drawing/2014/main" val="3161606007"/>
                  </a:ext>
                </a:extLst>
              </a:tr>
              <a:tr h="453129">
                <a:tc gridSpan="3">
                  <a:txBody>
                    <a:bodyPr/>
                    <a:lstStyle/>
                    <a:p>
                      <a:pPr marL="0" marR="0" lvl="0" indent="0" algn="ctr" rtl="0">
                        <a:lnSpc>
                          <a:spcPct val="100000"/>
                        </a:lnSpc>
                        <a:spcBef>
                          <a:spcPts val="0"/>
                        </a:spcBef>
                        <a:spcAft>
                          <a:spcPts val="0"/>
                        </a:spcAft>
                        <a:buClr>
                          <a:srgbClr val="C00000"/>
                        </a:buClr>
                        <a:buSzPts val="1800"/>
                        <a:buFont typeface="Calibri"/>
                        <a:buNone/>
                      </a:pPr>
                      <a:r>
                        <a:rPr lang="uk-UA" sz="1800" b="1" dirty="0">
                          <a:solidFill>
                            <a:srgbClr val="C00000"/>
                          </a:solidFill>
                          <a:latin typeface="Source Serif 4 14pt Black" panose="02040603050405020204" pitchFamily="18" charset="0"/>
                          <a:ea typeface="Source Serif 4 14pt Black" panose="02040603050405020204" pitchFamily="18" charset="0"/>
                        </a:rPr>
                        <a:t>Освітня програма (Curriculum): </a:t>
                      </a:r>
                      <a:endParaRPr sz="1800" b="0" dirty="0">
                        <a:solidFill>
                          <a:schemeClr val="dk1"/>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lnSpc>
                          <a:spcPct val="100000"/>
                        </a:lnSpc>
                        <a:spcBef>
                          <a:spcPts val="0"/>
                        </a:spcBef>
                        <a:spcAft>
                          <a:spcPts val="0"/>
                        </a:spcAft>
                        <a:buClr>
                          <a:schemeClr val="dk1"/>
                        </a:buClr>
                        <a:buSzPts val="1800"/>
                        <a:buFont typeface="Calibri"/>
                        <a:buNone/>
                      </a:pPr>
                      <a:endParaRPr sz="1800" b="0" dirty="0">
                        <a:solidFill>
                          <a:schemeClr val="dk1"/>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4227359547"/>
                  </a:ext>
                </a:extLst>
              </a:tr>
              <a:tr h="1188720">
                <a:tc gridSpan="3">
                  <a:txBody>
                    <a:bodyPr/>
                    <a:lstStyle/>
                    <a:p>
                      <a:pPr marL="0" marR="0" lvl="0" indent="0" algn="ctr" rtl="0">
                        <a:lnSpc>
                          <a:spcPct val="100000"/>
                        </a:lnSpc>
                        <a:spcBef>
                          <a:spcPts val="0"/>
                        </a:spcBef>
                        <a:spcAft>
                          <a:spcPts val="0"/>
                        </a:spcAft>
                        <a:buClr>
                          <a:srgbClr val="C00000"/>
                        </a:buClr>
                        <a:buSzPts val="1800"/>
                        <a:buFont typeface="Calibri"/>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Розроблена освітня програма, яка безперешкодно інтегрує чесноти та SES. Наприклад, урок присвячений емпатії (SES) може пов’язуватися з обговоренням співчуття (чеснота) і навпаки</a:t>
                      </a:r>
                      <a:endParaRPr sz="1800" b="0" dirty="0">
                        <a:solidFill>
                          <a:schemeClr val="dk1"/>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lnSpc>
                          <a:spcPct val="100000"/>
                        </a:lnSpc>
                        <a:spcBef>
                          <a:spcPts val="0"/>
                        </a:spcBef>
                        <a:spcAft>
                          <a:spcPts val="0"/>
                        </a:spcAft>
                        <a:buClr>
                          <a:schemeClr val="dk1"/>
                        </a:buClr>
                        <a:buSzPts val="1800"/>
                        <a:buFont typeface="Calibri"/>
                        <a:buNone/>
                      </a:pPr>
                      <a:endParaRPr sz="1800" b="0" dirty="0">
                        <a:solidFill>
                          <a:schemeClr val="dk1"/>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379889">
                <a:tc gridSpan="3">
                  <a:txBody>
                    <a:bodyPr/>
                    <a:lstStyle/>
                    <a:p>
                      <a:pPr marL="0" marR="0" lvl="0" indent="0" algn="ctr" rtl="0">
                        <a:lnSpc>
                          <a:spcPct val="100000"/>
                        </a:lnSpc>
                        <a:spcBef>
                          <a:spcPts val="0"/>
                        </a:spcBef>
                        <a:spcAft>
                          <a:spcPts val="0"/>
                        </a:spcAft>
                        <a:buClr>
                          <a:srgbClr val="C00000"/>
                        </a:buClr>
                        <a:buSzPts val="1800"/>
                        <a:buFont typeface="Calibri"/>
                        <a:buNone/>
                      </a:pPr>
                      <a:r>
                        <a:rPr lang="uk-UA" sz="1800" b="1" dirty="0">
                          <a:solidFill>
                            <a:srgbClr val="C00000"/>
                          </a:solidFill>
                          <a:latin typeface="Source Serif 4 14pt Black" panose="02040603050405020204" pitchFamily="18" charset="0"/>
                          <a:ea typeface="Source Serif 4 14pt Black" panose="02040603050405020204" pitchFamily="18" charset="0"/>
                        </a:rPr>
                        <a:t>Рольові моделі та розповіді:</a:t>
                      </a:r>
                      <a:r>
                        <a:rPr lang="uk-UA" sz="1800" dirty="0">
                          <a:solidFill>
                            <a:srgbClr val="C00000"/>
                          </a:solidFill>
                          <a:latin typeface="Source Serif 4 14pt Medium" panose="02040603050405020204" pitchFamily="18" charset="0"/>
                          <a:ea typeface="Source Serif 4 14pt Medium" panose="02040603050405020204" pitchFamily="18" charset="0"/>
                        </a:rPr>
                        <a:t> </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spcBef>
                          <a:spcPts val="0"/>
                        </a:spcBef>
                        <a:spcAft>
                          <a:spcPts val="0"/>
                        </a:spcAft>
                        <a:buNone/>
                      </a:pP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424229681"/>
                  </a:ext>
                </a:extLst>
              </a:tr>
              <a:tr h="1172471">
                <a:tc gridSpan="2">
                  <a:txBody>
                    <a:bodyPr/>
                    <a:lstStyle/>
                    <a:p>
                      <a:pPr marL="0" marR="0" lvl="0" indent="0" algn="ctr" rtl="0">
                        <a:lnSpc>
                          <a:spcPct val="100000"/>
                        </a:lnSpc>
                        <a:spcBef>
                          <a:spcPts val="0"/>
                        </a:spcBef>
                        <a:spcAft>
                          <a:spcPts val="0"/>
                        </a:spcAft>
                        <a:buClr>
                          <a:srgbClr val="C00000"/>
                        </a:buClr>
                        <a:buSzPts val="1800"/>
                        <a:buFont typeface="Calibri"/>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Використання історій, історичних особистостей та рольові моделі для підкреслення чеснот</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Використання інтерактивних заходів та реальних сценаріїв для навчання SES</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r h="369335">
                <a:tc gridSpan="3">
                  <a:txBody>
                    <a:bodyPr/>
                    <a:lstStyle/>
                    <a:p>
                      <a:pPr marL="0" marR="0" lvl="0" indent="0" algn="ctr" rtl="0">
                        <a:spcBef>
                          <a:spcPts val="0"/>
                        </a:spcBef>
                        <a:spcAft>
                          <a:spcPts val="0"/>
                        </a:spcAft>
                        <a:buNone/>
                      </a:pPr>
                      <a:r>
                        <a:rPr lang="uk-UA" sz="1800" b="1" dirty="0">
                          <a:solidFill>
                            <a:srgbClr val="C00000"/>
                          </a:solidFill>
                          <a:latin typeface="Source Serif 4 14pt Black" panose="02040603050405020204" pitchFamily="18" charset="0"/>
                          <a:ea typeface="Source Serif 4 14pt Black" panose="02040603050405020204" pitchFamily="18" charset="0"/>
                        </a:rPr>
                        <a:t>Оцінювання та зворотній </a:t>
                      </a:r>
                      <a:r>
                        <a:rPr lang="uk-UA" sz="1800" b="1" dirty="0" err="1">
                          <a:solidFill>
                            <a:srgbClr val="C00000"/>
                          </a:solidFill>
                          <a:latin typeface="Source Serif 4 14pt Black" panose="02040603050405020204" pitchFamily="18" charset="0"/>
                          <a:ea typeface="Source Serif 4 14pt Black" panose="02040603050405020204" pitchFamily="18" charset="0"/>
                        </a:rPr>
                        <a:t>звʼязок</a:t>
                      </a:r>
                      <a:r>
                        <a:rPr lang="uk-UA" sz="1800" b="1" dirty="0">
                          <a:solidFill>
                            <a:srgbClr val="C00000"/>
                          </a:solidFill>
                          <a:latin typeface="Source Serif 4 14pt Black" panose="02040603050405020204" pitchFamily="18" charset="0"/>
                          <a:ea typeface="Source Serif 4 14pt Black" panose="02040603050405020204" pitchFamily="18" charset="0"/>
                        </a:rPr>
                        <a:t>:</a:t>
                      </a:r>
                      <a:r>
                        <a:rPr lang="uk-UA" sz="1800" dirty="0">
                          <a:solidFill>
                            <a:srgbClr val="C00000"/>
                          </a:solidFill>
                          <a:latin typeface="Source Serif 4 14pt Medium" panose="02040603050405020204" pitchFamily="18" charset="0"/>
                          <a:ea typeface="Source Serif 4 14pt Medium" panose="02040603050405020204" pitchFamily="18" charset="0"/>
                        </a:rPr>
                        <a:t> </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762395296"/>
                  </a:ext>
                </a:extLst>
              </a:tr>
              <a:tr h="867525">
                <a:tc gridSpan="3">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Розроблені методи оцінювання як чеснот, так і SES; </a:t>
                      </a:r>
                      <a:b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b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використання зворотного зв’язку з цих оцінок для постійного вдосконалення свого підходу</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endParaRPr lang="uk-UA"/>
                    </a:p>
                  </a:txBody>
                  <a:tcPr/>
                </a:tc>
                <a:tc hMerge="1">
                  <a:txBody>
                    <a:bodyPr/>
                    <a:lstStyle/>
                    <a:p>
                      <a:pPr marL="0" marR="0" lvl="0" indent="0" algn="l" rtl="0">
                        <a:spcBef>
                          <a:spcPts val="0"/>
                        </a:spcBef>
                        <a:spcAft>
                          <a:spcPts val="0"/>
                        </a:spcAft>
                        <a:buNone/>
                      </a:pP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1664913" y="409639"/>
            <a:ext cx="9505012" cy="6291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Black" panose="02040603050405020204" pitchFamily="18" charset="0"/>
                <a:ea typeface="Source Serif 4 14pt Black" panose="02040603050405020204" pitchFamily="18" charset="0"/>
                <a:sym typeface="Calibri"/>
              </a:rPr>
              <a:t>Реалізація: 1. Інтеграція в освіту</a:t>
            </a:r>
            <a:endParaRPr sz="3200" b="1" dirty="0">
              <a:solidFill>
                <a:srgbClr val="C00000"/>
              </a:solidFill>
              <a:latin typeface="Source Serif 4 14pt Black" panose="02040603050405020204" pitchFamily="18" charset="0"/>
              <a:ea typeface="Source Serif 4 14pt Black" panose="02040603050405020204" pitchFamily="18" charset="0"/>
              <a:sym typeface="Calibri"/>
            </a:endParaRPr>
          </a:p>
        </p:txBody>
      </p:sp>
      <p:sp>
        <p:nvSpPr>
          <p:cNvPr id="201" name="Google Shape;20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202" name="Google Shape;20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16</a:t>
            </a:fld>
            <a:endParaRPr dirty="0"/>
          </a:p>
        </p:txBody>
      </p:sp>
      <p:pic>
        <p:nvPicPr>
          <p:cNvPr id="203" name="Google Shape;203;p25"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204" name="Google Shape;204;p25"/>
          <p:cNvGraphicFramePr/>
          <p:nvPr>
            <p:extLst>
              <p:ext uri="{D42A27DB-BD31-4B8C-83A1-F6EECF244321}">
                <p14:modId xmlns:p14="http://schemas.microsoft.com/office/powerpoint/2010/main" val="3764731146"/>
              </p:ext>
            </p:extLst>
          </p:nvPr>
        </p:nvGraphicFramePr>
        <p:xfrm>
          <a:off x="1022074" y="1199208"/>
          <a:ext cx="10147850" cy="4620839"/>
        </p:xfrm>
        <a:graphic>
          <a:graphicData uri="http://schemas.openxmlformats.org/drawingml/2006/table">
            <a:tbl>
              <a:tblPr firstRow="1" bandRow="1">
                <a:noFill/>
                <a:tableStyleId>{A36E57CE-97F6-45C7-992B-57695CA92F31}</a:tableStyleId>
              </a:tblPr>
              <a:tblGrid>
                <a:gridCol w="5121725">
                  <a:extLst>
                    <a:ext uri="{9D8B030D-6E8A-4147-A177-3AD203B41FA5}">
                      <a16:colId xmlns:a16="http://schemas.microsoft.com/office/drawing/2014/main" val="20000"/>
                    </a:ext>
                  </a:extLst>
                </a:gridCol>
                <a:gridCol w="5026125">
                  <a:extLst>
                    <a:ext uri="{9D8B030D-6E8A-4147-A177-3AD203B41FA5}">
                      <a16:colId xmlns:a16="http://schemas.microsoft.com/office/drawing/2014/main" val="20001"/>
                    </a:ext>
                  </a:extLst>
                </a:gridCol>
              </a:tblGrid>
              <a:tr h="592704">
                <a:tc>
                  <a:txBody>
                    <a:bodyPr/>
                    <a:lstStyle/>
                    <a:p>
                      <a:pPr marL="0" marR="0" lvl="0" indent="0" algn="ctr" rtl="0">
                        <a:spcBef>
                          <a:spcPts val="0"/>
                        </a:spcBef>
                        <a:spcAft>
                          <a:spcPts val="0"/>
                        </a:spcAft>
                        <a:buNone/>
                      </a:pPr>
                      <a:r>
                        <a:rPr lang="uk-UA" sz="2200" b="1" dirty="0">
                          <a:solidFill>
                            <a:srgbClr val="C00000"/>
                          </a:solidFill>
                          <a:latin typeface="Source Serif 4 14pt Black" panose="02040603050405020204" pitchFamily="18" charset="0"/>
                          <a:ea typeface="Source Serif 4 14pt Black" panose="02040603050405020204" pitchFamily="18" charset="0"/>
                        </a:rPr>
                        <a:t>Чесноти</a:t>
                      </a:r>
                      <a:endParaRPr sz="2200" dirty="0">
                        <a:solidFill>
                          <a:srgbClr val="C00000"/>
                        </a:solidFill>
                        <a:latin typeface="Source Serif 4 14pt Medium" panose="02040603050405020204" pitchFamily="18" charset="0"/>
                        <a:ea typeface="Source Serif 4 14pt Medium"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(SES)</a:t>
                      </a:r>
                      <a:endParaRPr sz="2200" b="1" dirty="0">
                        <a:solidFill>
                          <a:srgbClr val="C00000"/>
                        </a:solidFill>
                        <a:latin typeface="Source Serif 4 14pt Black" panose="02040603050405020204" pitchFamily="18" charset="0"/>
                        <a:ea typeface="Source Serif 4 14pt Black" panose="02040603050405020204" pitchFamily="18" charset="0"/>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477869">
                <a:tc gridSpan="2">
                  <a:txBody>
                    <a:bodyPr/>
                    <a:lstStyle/>
                    <a:p>
                      <a:pPr marL="0" marR="0" lvl="0" indent="0" algn="ctr" rtl="0">
                        <a:spcBef>
                          <a:spcPts val="0"/>
                        </a:spcBef>
                        <a:spcAft>
                          <a:spcPts val="0"/>
                        </a:spcAft>
                        <a:buNone/>
                      </a:pPr>
                      <a:r>
                        <a:rPr lang="uk-UA" sz="18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У освітніх програмах: </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pPr marL="0" marR="0" lvl="0" indent="0" algn="l" rtl="0">
                        <a:spcBef>
                          <a:spcPts val="0"/>
                        </a:spcBef>
                        <a:spcAft>
                          <a:spcPts val="0"/>
                        </a:spcAft>
                        <a:buNone/>
                      </a:pP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3215400489"/>
                  </a:ext>
                </a:extLst>
              </a:tr>
              <a:tr h="1714350">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школи можуть інтегрувати чесноти, вибираючи моральні історії, відзначаючи історичних особистостей, локальних героїв, відомих своїми чеснотами, та створюючи середовище, що сприяє етичній поведінці</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школи впроваджують SES через спеціальні програми, такі як SEL (соціально-емоційне навчання), що включають </a:t>
                      </a:r>
                      <a:r>
                        <a:rPr lang="uk-UA" sz="1800" b="0" i="0" u="none" strike="noStrike" dirty="0" err="1">
                          <a:solidFill>
                            <a:schemeClr val="dk1"/>
                          </a:solidFill>
                          <a:latin typeface="Source Serif 4 14pt Medium" panose="02040603050405020204" pitchFamily="18" charset="0"/>
                          <a:ea typeface="Source Serif 4 14pt Medium" panose="02040603050405020204" pitchFamily="18" charset="0"/>
                          <a:cs typeface="Calibri"/>
                          <a:sym typeface="Calibri"/>
                        </a:rPr>
                        <a:t>уроки</a:t>
                      </a: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 присвячені емпатії, регулюванню емоцій та командну роботу</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r h="434760">
                <a:tc gridSpan="2">
                  <a:txBody>
                    <a:bodyPr/>
                    <a:lstStyle/>
                    <a:p>
                      <a:pPr marL="0" marR="0" lvl="0" indent="0" algn="ctr" rtl="0">
                        <a:spcBef>
                          <a:spcPts val="0"/>
                        </a:spcBef>
                        <a:spcAft>
                          <a:spcPts val="0"/>
                        </a:spcAft>
                        <a:buNone/>
                      </a:pPr>
                      <a:r>
                        <a:rPr lang="uk-UA" sz="18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Методи навчання: </a:t>
                      </a:r>
                      <a:endParaRPr sz="18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hMerge="1">
                  <a:txBody>
                    <a:bodyPr/>
                    <a:lstStyle/>
                    <a:p>
                      <a:pPr marL="0" marR="0" lvl="0" indent="0" algn="l" rtl="0">
                        <a:spcBef>
                          <a:spcPts val="0"/>
                        </a:spcBef>
                        <a:spcAft>
                          <a:spcPts val="0"/>
                        </a:spcAft>
                        <a:buNone/>
                      </a:pP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3708537802"/>
                  </a:ext>
                </a:extLst>
              </a:tr>
              <a:tr h="1239900">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чесноти часто передаються через розповіді, моральне виховання та культурні традиції</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SES навчаються через інтерактивне та навчання з накопиченням досвіду, наприклад, рольові ігри, групові обговорення та рефлексивні практики</a:t>
                      </a:r>
                      <a:endParaRPr sz="1600" dirty="0">
                        <a:latin typeface="Source Serif 4 14pt Medium" panose="02040603050405020204" pitchFamily="18" charset="0"/>
                        <a:ea typeface="Source Serif 4 14pt Medium" panose="02040603050405020204" pitchFamily="18" charset="0"/>
                      </a:endParaRPr>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2046257" y="210702"/>
            <a:ext cx="9444037" cy="62914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panose="02040603050405020204" pitchFamily="18" charset="0"/>
                <a:ea typeface="Source Serif 4 14pt" panose="02040603050405020204" pitchFamily="18" charset="0"/>
                <a:cs typeface="Arial" panose="020B0604020202020204" pitchFamily="34" charset="0"/>
                <a:sym typeface="Calibri"/>
              </a:rPr>
              <a:t> Реалізація: 2. Повага та інклюз</a:t>
            </a:r>
            <a:r>
              <a:rPr lang="uk-UA" sz="3200" b="1" dirty="0">
                <a:solidFill>
                  <a:srgbClr val="C00000"/>
                </a:solidFill>
                <a:latin typeface="Source Serif 4 14pt" panose="02040603050405020204" pitchFamily="18" charset="0"/>
                <a:ea typeface="Source Serif 4 14pt" panose="02040603050405020204" pitchFamily="18" charset="0"/>
                <a:cs typeface="Arial" panose="020B0604020202020204" pitchFamily="34" charset="0"/>
              </a:rPr>
              <a:t>ивна освіта</a:t>
            </a:r>
            <a:br>
              <a:rPr lang="uk-UA" sz="3200" b="1" dirty="0">
                <a:solidFill>
                  <a:srgbClr val="C00000"/>
                </a:solidFill>
                <a:latin typeface="Source Serif 4 14pt" panose="02040603050405020204" pitchFamily="18" charset="0"/>
                <a:ea typeface="Source Serif 4 14pt" panose="02040603050405020204" pitchFamily="18" charset="0"/>
                <a:cs typeface="Arial" panose="020B0604020202020204" pitchFamily="34" charset="0"/>
              </a:rPr>
            </a:br>
            <a:r>
              <a:rPr lang="uk-UA" sz="3200" b="1" dirty="0">
                <a:solidFill>
                  <a:srgbClr val="C00000"/>
                </a:solidFill>
                <a:latin typeface="Source Serif 4 14pt" panose="02040603050405020204" pitchFamily="18" charset="0"/>
                <a:ea typeface="Source Serif 4 14pt" panose="02040603050405020204" pitchFamily="18" charset="0"/>
                <a:cs typeface="Arial" panose="020B0604020202020204" pitchFamily="34" charset="0"/>
                <a:sym typeface="Calibri"/>
              </a:rPr>
              <a:t>Емоційна безпека та комфорт</a:t>
            </a:r>
            <a:endParaRPr sz="3200" b="1" dirty="0">
              <a:solidFill>
                <a:srgbClr val="C00000"/>
              </a:solidFill>
              <a:latin typeface="Source Serif 4 14pt" panose="02040603050405020204" pitchFamily="18" charset="0"/>
              <a:ea typeface="Source Serif 4 14pt" panose="02040603050405020204" pitchFamily="18" charset="0"/>
              <a:cs typeface="Arial" panose="020B0604020202020204" pitchFamily="34" charset="0"/>
              <a:sym typeface="Calibri"/>
            </a:endParaRPr>
          </a:p>
        </p:txBody>
      </p:sp>
      <p:sp>
        <p:nvSpPr>
          <p:cNvPr id="228" name="Google Shape;22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229" name="Google Shape;22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17</a:t>
            </a:fld>
            <a:endParaRPr dirty="0"/>
          </a:p>
        </p:txBody>
      </p:sp>
      <p:pic>
        <p:nvPicPr>
          <p:cNvPr id="230" name="Google Shape;230;p28"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231" name="Google Shape;231;p28"/>
          <p:cNvGraphicFramePr/>
          <p:nvPr>
            <p:extLst>
              <p:ext uri="{D42A27DB-BD31-4B8C-83A1-F6EECF244321}">
                <p14:modId xmlns:p14="http://schemas.microsoft.com/office/powerpoint/2010/main" val="3283872901"/>
              </p:ext>
            </p:extLst>
          </p:nvPr>
        </p:nvGraphicFramePr>
        <p:xfrm>
          <a:off x="1022075" y="1494177"/>
          <a:ext cx="10147850" cy="4182660"/>
        </p:xfrm>
        <a:graphic>
          <a:graphicData uri="http://schemas.openxmlformats.org/drawingml/2006/table">
            <a:tbl>
              <a:tblPr firstRow="1" bandRow="1">
                <a:noFill/>
                <a:tableStyleId>{A36E57CE-97F6-45C7-992B-57695CA92F31}</a:tableStyleId>
              </a:tblPr>
              <a:tblGrid>
                <a:gridCol w="5121725">
                  <a:extLst>
                    <a:ext uri="{9D8B030D-6E8A-4147-A177-3AD203B41FA5}">
                      <a16:colId xmlns:a16="http://schemas.microsoft.com/office/drawing/2014/main" val="20000"/>
                    </a:ext>
                  </a:extLst>
                </a:gridCol>
                <a:gridCol w="5026125">
                  <a:extLst>
                    <a:ext uri="{9D8B030D-6E8A-4147-A177-3AD203B41FA5}">
                      <a16:colId xmlns:a16="http://schemas.microsoft.com/office/drawing/2014/main" val="20001"/>
                    </a:ext>
                  </a:extLst>
                </a:gridCol>
              </a:tblGrid>
              <a:tr h="673984">
                <a:tc>
                  <a:txBody>
                    <a:bodyPr/>
                    <a:lstStyle/>
                    <a:p>
                      <a:pPr marL="0" marR="0" lvl="0" indent="0" algn="ctr" rtl="0">
                        <a:spcBef>
                          <a:spcPts val="0"/>
                        </a:spcBef>
                        <a:spcAft>
                          <a:spcPts val="0"/>
                        </a:spcAft>
                        <a:buNone/>
                      </a:pPr>
                      <a:r>
                        <a:rPr lang="uk-UA" sz="2200" b="1" dirty="0">
                          <a:solidFill>
                            <a:srgbClr val="C00000"/>
                          </a:solidFill>
                          <a:latin typeface="Source Serif 4 14pt Black" panose="02040603050405020204" pitchFamily="18" charset="0"/>
                          <a:ea typeface="Source Serif 4 14pt Black" panose="02040603050405020204" pitchFamily="18" charset="0"/>
                        </a:rPr>
                        <a:t>Чесноти</a:t>
                      </a:r>
                      <a:endParaRPr sz="2200"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(SES)</a:t>
                      </a:r>
                      <a:endParaRPr sz="2200" b="1"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1714350">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Створення  атмосфери, де </a:t>
                      </a:r>
                      <a:r>
                        <a:rPr lang="uk-UA" sz="1800" b="0" i="0" u="sng"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повага</a:t>
                      </a: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 є фундаментальною цінністю, включаючи повагу до себе, інших та навколишнього середовища</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Сприяння </a:t>
                      </a:r>
                      <a:r>
                        <a:rPr lang="uk-UA" sz="1800" b="0" i="0" u="sng"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інклюзивної</a:t>
                      </a: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 освіти, цінуючи </a:t>
                      </a:r>
                      <a:r>
                        <a:rPr lang="uk-UA" sz="1800" b="0" i="0" u="sng"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різноманітність</a:t>
                      </a: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 і забезпечуючи, щоб кожен учень відчував себе прийнятим і цінним</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r h="17143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800" b="0" i="0" u="none" strike="noStrike" noProof="0" dirty="0">
                          <a:solidFill>
                            <a:schemeClr val="dk1"/>
                          </a:solidFill>
                          <a:latin typeface="Source Serif 4 14pt Medium" panose="02040603050405020204" pitchFamily="18" charset="0"/>
                          <a:ea typeface="Source Serif 4 14pt Medium" panose="02040603050405020204" pitchFamily="18" charset="0"/>
                          <a:cs typeface="Calibri"/>
                          <a:sym typeface="Calibri"/>
                        </a:rPr>
                        <a:t>Створення </a:t>
                      </a:r>
                      <a:r>
                        <a:rPr lang="uk-UA" sz="1800" b="0" i="0" u="sng" strike="noStrike" noProof="0" dirty="0">
                          <a:solidFill>
                            <a:schemeClr val="dk1"/>
                          </a:solidFill>
                          <a:latin typeface="Source Serif 4 14pt Medium" panose="02040603050405020204" pitchFamily="18" charset="0"/>
                          <a:ea typeface="Source Serif 4 14pt Medium" panose="02040603050405020204" pitchFamily="18" charset="0"/>
                          <a:cs typeface="Calibri"/>
                          <a:sym typeface="Calibri"/>
                        </a:rPr>
                        <a:t>безпечного та підтримуючого середовища</a:t>
                      </a:r>
                      <a:r>
                        <a:rPr lang="uk-UA" sz="1800" b="0" i="0" u="none" strike="noStrike" noProof="0" dirty="0">
                          <a:solidFill>
                            <a:schemeClr val="dk1"/>
                          </a:solidFill>
                          <a:latin typeface="Source Serif 4 14pt Medium" panose="02040603050405020204" pitchFamily="18" charset="0"/>
                          <a:ea typeface="Source Serif 4 14pt Medium" panose="02040603050405020204" pitchFamily="18" charset="0"/>
                          <a:cs typeface="Calibri"/>
                          <a:sym typeface="Calibri"/>
                        </a:rPr>
                        <a:t>, де учні відчувають себе </a:t>
                      </a:r>
                      <a:r>
                        <a:rPr lang="uk-UA" sz="1800" b="0" i="0" u="none" strike="noStrike" noProof="0" dirty="0" err="1">
                          <a:solidFill>
                            <a:schemeClr val="dk1"/>
                          </a:solidFill>
                          <a:latin typeface="Source Serif 4 14pt Medium" panose="02040603050405020204" pitchFamily="18" charset="0"/>
                          <a:ea typeface="Source Serif 4 14pt Medium" panose="02040603050405020204" pitchFamily="18" charset="0"/>
                          <a:cs typeface="Calibri"/>
                          <a:sym typeface="Calibri"/>
                        </a:rPr>
                        <a:t>комфортно</a:t>
                      </a:r>
                      <a:r>
                        <a:rPr lang="uk-UA" sz="1800" b="0" i="0" u="none" strike="noStrike" noProof="0" dirty="0">
                          <a:solidFill>
                            <a:schemeClr val="dk1"/>
                          </a:solidFill>
                          <a:latin typeface="Source Serif 4 14pt Medium" panose="02040603050405020204" pitchFamily="18" charset="0"/>
                          <a:ea typeface="Source Serif 4 14pt Medium" panose="02040603050405020204" pitchFamily="18" charset="0"/>
                          <a:cs typeface="Calibri"/>
                          <a:sym typeface="Calibri"/>
                        </a:rPr>
                        <a:t>, виражають свої емоції та обговорюють свої проблеми</a:t>
                      </a:r>
                      <a:endParaRPr lang="uk-UA" sz="1800" noProof="0" dirty="0"/>
                    </a:p>
                    <a:p>
                      <a:pPr marL="0" marR="0" lvl="0" indent="0" algn="ctr" rtl="0">
                        <a:spcBef>
                          <a:spcPts val="0"/>
                        </a:spcBef>
                        <a:spcAft>
                          <a:spcPts val="0"/>
                        </a:spcAft>
                        <a:buNone/>
                      </a:pPr>
                      <a:endParaRPr lang="uk-UA" sz="1800" noProof="0" dirty="0"/>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Н</a:t>
                      </a:r>
                      <a:r>
                        <a:rPr lang="uk-UA" sz="1800" b="0" i="0" u="none" strike="noStrike" noProof="0" dirty="0">
                          <a:solidFill>
                            <a:schemeClr val="dk1"/>
                          </a:solidFill>
                          <a:latin typeface="Source Serif 4 14pt Medium" panose="02040603050405020204" pitchFamily="18" charset="0"/>
                          <a:ea typeface="Source Serif 4 14pt Medium" panose="02040603050405020204" pitchFamily="18" charset="0"/>
                          <a:cs typeface="Calibri"/>
                          <a:sym typeface="Calibri"/>
                        </a:rPr>
                        <a:t>аявність ресурсів та підтримки для </a:t>
                      </a:r>
                      <a:r>
                        <a:rPr lang="uk-UA" sz="1800" b="0" i="0" u="sng" strike="noStrike" noProof="0" dirty="0">
                          <a:solidFill>
                            <a:schemeClr val="dk1"/>
                          </a:solidFill>
                          <a:latin typeface="Source Serif 4 14pt Medium" panose="02040603050405020204" pitchFamily="18" charset="0"/>
                          <a:ea typeface="Source Serif 4 14pt Medium" panose="02040603050405020204" pitchFamily="18" charset="0"/>
                          <a:cs typeface="Calibri"/>
                          <a:sym typeface="Calibri"/>
                        </a:rPr>
                        <a:t>психічного здоров’я</a:t>
                      </a:r>
                      <a:r>
                        <a:rPr lang="uk-UA" sz="1800" b="0" i="0" u="none" strike="noStrike" noProof="0" dirty="0">
                          <a:solidFill>
                            <a:schemeClr val="dk1"/>
                          </a:solidFill>
                          <a:latin typeface="Source Serif 4 14pt Medium" panose="02040603050405020204" pitchFamily="18" charset="0"/>
                          <a:ea typeface="Source Serif 4 14pt Medium" panose="02040603050405020204" pitchFamily="18" charset="0"/>
                          <a:cs typeface="Calibri"/>
                          <a:sym typeface="Calibri"/>
                        </a:rPr>
                        <a:t>, включаючи доступ до фахівців та програм, що сприяють </a:t>
                      </a:r>
                      <a:r>
                        <a:rPr lang="uk-UA" sz="1800" b="0" i="0" u="sng" strike="noStrike" noProof="0" dirty="0">
                          <a:solidFill>
                            <a:schemeClr val="dk1"/>
                          </a:solidFill>
                          <a:latin typeface="Source Serif 4 14pt Medium" panose="02040603050405020204" pitchFamily="18" charset="0"/>
                          <a:ea typeface="Source Serif 4 14pt Medium" panose="02040603050405020204" pitchFamily="18" charset="0"/>
                          <a:cs typeface="Calibri"/>
                          <a:sym typeface="Calibri"/>
                        </a:rPr>
                        <a:t>емоційному добробуту</a:t>
                      </a:r>
                      <a:endParaRPr lang="ru-RU" sz="1800" u="sng" dirty="0"/>
                    </a:p>
                    <a:p>
                      <a:pPr marL="0" marR="0" lvl="0" indent="0" algn="ctr" rtl="0">
                        <a:spcBef>
                          <a:spcPts val="0"/>
                        </a:spcBef>
                        <a:spcAft>
                          <a:spcPts val="0"/>
                        </a:spcAft>
                        <a:buNone/>
                      </a:pPr>
                      <a:endParaRPr sz="1800" dirty="0"/>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81791058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1917701" y="256893"/>
            <a:ext cx="10017094" cy="629146"/>
          </a:xfrm>
          <a:prstGeom prst="rect">
            <a:avLst/>
          </a:prstGeom>
          <a:noFill/>
          <a:ln>
            <a:noFill/>
          </a:ln>
        </p:spPr>
        <p:txBody>
          <a:bodyPr spcFirstLastPara="1" wrap="square" lIns="91425" tIns="45700" rIns="91425" bIns="45700" anchor="t" anchorCtr="0">
            <a:noAutofit/>
          </a:bodyPr>
          <a:lstStyle/>
          <a:p>
            <a:pPr algn="ctr">
              <a:buClr>
                <a:srgbClr val="C00000"/>
              </a:buClr>
              <a:buSzPts val="3200"/>
            </a:pPr>
            <a:r>
              <a:rPr lang="uk-UA" sz="3200" b="1" dirty="0">
                <a:solidFill>
                  <a:srgbClr val="C00000"/>
                </a:solidFill>
                <a:latin typeface="Source Serif 4 14pt" panose="02040603050405020204" pitchFamily="18" charset="0"/>
                <a:ea typeface="Source Serif 4 14pt" panose="02040603050405020204" pitchFamily="18" charset="0"/>
                <a:cs typeface="Arial" panose="020B0604020202020204" pitchFamily="34" charset="0"/>
                <a:sym typeface="Calibri"/>
              </a:rPr>
              <a:t>Реалізація: 3. Етичне лідерство та рольові моделі</a:t>
            </a:r>
            <a:br>
              <a:rPr lang="en-GB" sz="3200" b="1" dirty="0">
                <a:solidFill>
                  <a:srgbClr val="C00000"/>
                </a:solidFill>
                <a:latin typeface="Source Serif 4 14pt" panose="02040603050405020204" pitchFamily="18" charset="0"/>
                <a:ea typeface="Source Serif 4 14pt" panose="02040603050405020204" pitchFamily="18" charset="0"/>
                <a:cs typeface="Arial" panose="020B0604020202020204" pitchFamily="34" charset="0"/>
                <a:sym typeface="Calibri"/>
              </a:rPr>
            </a:br>
            <a:r>
              <a:rPr lang="uk-UA" sz="3200" b="1" dirty="0">
                <a:solidFill>
                  <a:srgbClr val="C00000"/>
                </a:solidFill>
                <a:latin typeface="Source Serif 4 14pt" panose="02040603050405020204" pitchFamily="18" charset="0"/>
                <a:ea typeface="Source Serif 4 14pt" panose="02040603050405020204" pitchFamily="18" charset="0"/>
                <a:cs typeface="Arial" panose="020B0604020202020204" pitchFamily="34" charset="0"/>
              </a:rPr>
              <a:t>Навчальне середовище активної взаємодії </a:t>
            </a:r>
            <a:br>
              <a:rPr lang="uk-UA" sz="3200" b="1" dirty="0">
                <a:solidFill>
                  <a:srgbClr val="C00000"/>
                </a:solidFill>
              </a:rPr>
            </a:br>
            <a:endParaRPr sz="3200" b="1" dirty="0">
              <a:solidFill>
                <a:srgbClr val="C00000"/>
              </a:solidFill>
              <a:sym typeface="Calibri"/>
            </a:endParaRPr>
          </a:p>
        </p:txBody>
      </p:sp>
      <p:sp>
        <p:nvSpPr>
          <p:cNvPr id="246" name="Google Shape;24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247" name="Google Shape;24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18</a:t>
            </a:fld>
            <a:endParaRPr dirty="0"/>
          </a:p>
        </p:txBody>
      </p:sp>
      <p:pic>
        <p:nvPicPr>
          <p:cNvPr id="248" name="Google Shape;248;p30"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249" name="Google Shape;249;p30"/>
          <p:cNvGraphicFramePr/>
          <p:nvPr>
            <p:extLst>
              <p:ext uri="{D42A27DB-BD31-4B8C-83A1-F6EECF244321}">
                <p14:modId xmlns:p14="http://schemas.microsoft.com/office/powerpoint/2010/main" val="1229207508"/>
              </p:ext>
            </p:extLst>
          </p:nvPr>
        </p:nvGraphicFramePr>
        <p:xfrm>
          <a:off x="1022075" y="2229753"/>
          <a:ext cx="10147850" cy="2468310"/>
        </p:xfrm>
        <a:graphic>
          <a:graphicData uri="http://schemas.openxmlformats.org/drawingml/2006/table">
            <a:tbl>
              <a:tblPr firstRow="1" bandRow="1">
                <a:noFill/>
                <a:tableStyleId>{A36E57CE-97F6-45C7-992B-57695CA92F31}</a:tableStyleId>
              </a:tblPr>
              <a:tblGrid>
                <a:gridCol w="5121725">
                  <a:extLst>
                    <a:ext uri="{9D8B030D-6E8A-4147-A177-3AD203B41FA5}">
                      <a16:colId xmlns:a16="http://schemas.microsoft.com/office/drawing/2014/main" val="20000"/>
                    </a:ext>
                  </a:extLst>
                </a:gridCol>
                <a:gridCol w="5026125">
                  <a:extLst>
                    <a:ext uri="{9D8B030D-6E8A-4147-A177-3AD203B41FA5}">
                      <a16:colId xmlns:a16="http://schemas.microsoft.com/office/drawing/2014/main" val="20001"/>
                    </a:ext>
                  </a:extLst>
                </a:gridCol>
              </a:tblGrid>
              <a:tr h="684144">
                <a:tc>
                  <a:txBody>
                    <a:bodyPr/>
                    <a:lstStyle/>
                    <a:p>
                      <a:pPr marL="0" marR="0" lvl="0" indent="0" algn="ctr" rtl="0">
                        <a:spcBef>
                          <a:spcPts val="0"/>
                        </a:spcBef>
                        <a:spcAft>
                          <a:spcPts val="0"/>
                        </a:spcAft>
                        <a:buNone/>
                      </a:pPr>
                      <a:r>
                        <a:rPr lang="uk-UA" sz="2200" b="1" dirty="0">
                          <a:solidFill>
                            <a:srgbClr val="C00000"/>
                          </a:solidFill>
                          <a:latin typeface="Source Serif 4 14pt Black" panose="02040603050405020204" pitchFamily="18" charset="0"/>
                          <a:ea typeface="Source Serif 4 14pt Black" panose="02040603050405020204" pitchFamily="18" charset="0"/>
                        </a:rPr>
                        <a:t>Чесноти</a:t>
                      </a:r>
                      <a:endParaRPr sz="2200"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(SES)</a:t>
                      </a:r>
                      <a:endParaRPr sz="2200" b="1"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1714350">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Забезпечення </a:t>
                      </a:r>
                      <a:r>
                        <a:rPr lang="uk-UA" sz="1800" b="0" i="0" u="sng"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культури, де вчителі та персонал втілюють чесноти</a:t>
                      </a: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 які ми прагнемо прищепити учням</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У логіки керівництва школи </a:t>
                      </a:r>
                      <a:r>
                        <a:rPr lang="uk-UA" sz="1800" b="0" i="0" u="sng" strike="noStrike" dirty="0" err="1">
                          <a:solidFill>
                            <a:schemeClr val="dk1"/>
                          </a:solidFill>
                          <a:latin typeface="Source Serif 4 14pt Medium" panose="02040603050405020204" pitchFamily="18" charset="0"/>
                          <a:ea typeface="Source Serif 4 14pt Medium" panose="02040603050405020204" pitchFamily="18" charset="0"/>
                          <a:cs typeface="Calibri"/>
                          <a:sym typeface="Calibri"/>
                        </a:rPr>
                        <a:t>пріоритезована</a:t>
                      </a:r>
                      <a:r>
                        <a:rPr lang="uk-UA" sz="1800" b="0" i="0" u="sng"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 етична поведінка </a:t>
                      </a: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та прийняття рішень, задаючи тон для всієї шкільної спільноти</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2058957" y="409639"/>
            <a:ext cx="9444037" cy="62914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panose="02040603050405020204" pitchFamily="18" charset="0"/>
                <a:ea typeface="Source Serif 4 14pt" panose="02040603050405020204" pitchFamily="18" charset="0"/>
                <a:sym typeface="Calibri"/>
              </a:rPr>
              <a:t>Реалізація: 4. Рефлексивні роздуми та розвиток</a:t>
            </a:r>
            <a:endParaRPr sz="3200" b="1" dirty="0">
              <a:solidFill>
                <a:srgbClr val="C00000"/>
              </a:solidFill>
              <a:latin typeface="Source Serif 4 14pt" panose="02040603050405020204" pitchFamily="18" charset="0"/>
              <a:ea typeface="Source Serif 4 14pt" panose="02040603050405020204" pitchFamily="18" charset="0"/>
              <a:sym typeface="Calibri"/>
            </a:endParaRPr>
          </a:p>
        </p:txBody>
      </p:sp>
      <p:sp>
        <p:nvSpPr>
          <p:cNvPr id="264" name="Google Shape;2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265" name="Google Shape;2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19</a:t>
            </a:fld>
            <a:endParaRPr dirty="0"/>
          </a:p>
        </p:txBody>
      </p:sp>
      <p:pic>
        <p:nvPicPr>
          <p:cNvPr id="266" name="Google Shape;266;p32"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267" name="Google Shape;267;p32"/>
          <p:cNvGraphicFramePr/>
          <p:nvPr>
            <p:extLst>
              <p:ext uri="{D42A27DB-BD31-4B8C-83A1-F6EECF244321}">
                <p14:modId xmlns:p14="http://schemas.microsoft.com/office/powerpoint/2010/main" val="4098131370"/>
              </p:ext>
            </p:extLst>
          </p:nvPr>
        </p:nvGraphicFramePr>
        <p:xfrm>
          <a:off x="1022075" y="2250073"/>
          <a:ext cx="10147850" cy="2468310"/>
        </p:xfrm>
        <a:graphic>
          <a:graphicData uri="http://schemas.openxmlformats.org/drawingml/2006/table">
            <a:tbl>
              <a:tblPr firstRow="1" bandRow="1">
                <a:noFill/>
                <a:tableStyleId>{A36E57CE-97F6-45C7-992B-57695CA92F31}</a:tableStyleId>
              </a:tblPr>
              <a:tblGrid>
                <a:gridCol w="5121725">
                  <a:extLst>
                    <a:ext uri="{9D8B030D-6E8A-4147-A177-3AD203B41FA5}">
                      <a16:colId xmlns:a16="http://schemas.microsoft.com/office/drawing/2014/main" val="20000"/>
                    </a:ext>
                  </a:extLst>
                </a:gridCol>
                <a:gridCol w="5026125">
                  <a:extLst>
                    <a:ext uri="{9D8B030D-6E8A-4147-A177-3AD203B41FA5}">
                      <a16:colId xmlns:a16="http://schemas.microsoft.com/office/drawing/2014/main" val="20001"/>
                    </a:ext>
                  </a:extLst>
                </a:gridCol>
              </a:tblGrid>
              <a:tr h="643504">
                <a:tc>
                  <a:txBody>
                    <a:bodyPr/>
                    <a:lstStyle/>
                    <a:p>
                      <a:pPr marL="0" marR="0" lvl="0" indent="0" algn="ctr" rtl="0">
                        <a:spcBef>
                          <a:spcPts val="0"/>
                        </a:spcBef>
                        <a:spcAft>
                          <a:spcPts val="0"/>
                        </a:spcAft>
                        <a:buNone/>
                      </a:pPr>
                      <a:r>
                        <a:rPr lang="uk-UA" sz="2200" b="1" dirty="0">
                          <a:solidFill>
                            <a:srgbClr val="C00000"/>
                          </a:solidFill>
                          <a:latin typeface="Source Serif 4 14pt Black" panose="02040603050405020204" pitchFamily="18" charset="0"/>
                          <a:ea typeface="Source Serif 4 14pt Black" panose="02040603050405020204" pitchFamily="18" charset="0"/>
                        </a:rPr>
                        <a:t>Чесноти</a:t>
                      </a:r>
                      <a:endParaRPr sz="2200"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(SES)</a:t>
                      </a:r>
                      <a:endParaRPr sz="2200" b="1"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1714350">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Включені в освітні процеси рефлексивні практики, такі як ведення рефлексивного щоденника, регулярні обговорення особистого зростання та етичних дилем</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Сприяння розвитку мислення, заохочуючи учнів розглядати виклики як можливості для розвитку та навчання</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15800-1036-31C9-5A39-1851437049CE}"/>
              </a:ext>
            </a:extLst>
          </p:cNvPr>
          <p:cNvSpPr>
            <a:spLocks noGrp="1"/>
          </p:cNvSpPr>
          <p:nvPr>
            <p:ph type="title"/>
          </p:nvPr>
        </p:nvSpPr>
        <p:spPr>
          <a:xfrm>
            <a:off x="1732396" y="136525"/>
            <a:ext cx="10258713" cy="963469"/>
          </a:xfrm>
        </p:spPr>
        <p:txBody>
          <a:bodyPr>
            <a:normAutofit/>
          </a:bodyPr>
          <a:lstStyle/>
          <a:p>
            <a:pPr algn="ctr"/>
            <a:r>
              <a:rPr lang="ru-RU" sz="2800" b="1" dirty="0" err="1">
                <a:solidFill>
                  <a:srgbClr val="C00000"/>
                </a:solidFill>
                <a:latin typeface="Source Serif 4 14pt" panose="02040603050405020204" pitchFamily="18" charset="0"/>
                <a:ea typeface="Source Serif 4 14pt" panose="02040603050405020204" pitchFamily="18" charset="0"/>
              </a:rPr>
              <a:t>Вступ</a:t>
            </a:r>
            <a:r>
              <a:rPr lang="ru-RU" sz="2800" b="1" dirty="0">
                <a:solidFill>
                  <a:srgbClr val="C00000"/>
                </a:solidFill>
                <a:latin typeface="Source Serif 4 14pt" panose="02040603050405020204" pitchFamily="18" charset="0"/>
                <a:ea typeface="Source Serif 4 14pt" panose="02040603050405020204" pitchFamily="18" charset="0"/>
              </a:rPr>
              <a:t> до </a:t>
            </a:r>
            <a:r>
              <a:rPr lang="ru-RU" sz="2800" b="1" dirty="0" err="1">
                <a:solidFill>
                  <a:srgbClr val="C00000"/>
                </a:solidFill>
                <a:latin typeface="Source Serif 4 14pt" panose="02040603050405020204" pitchFamily="18" charset="0"/>
                <a:ea typeface="Source Serif 4 14pt" panose="02040603050405020204" pitchFamily="18" charset="0"/>
              </a:rPr>
              <a:t>історії</a:t>
            </a:r>
            <a:r>
              <a:rPr lang="ru-RU" sz="2800" b="1" dirty="0">
                <a:solidFill>
                  <a:srgbClr val="C00000"/>
                </a:solidFill>
                <a:latin typeface="Source Serif 4 14pt" panose="02040603050405020204" pitchFamily="18" charset="0"/>
                <a:ea typeface="Source Serif 4 14pt" panose="02040603050405020204" pitchFamily="18" charset="0"/>
              </a:rPr>
              <a:t> </a:t>
            </a:r>
            <a:r>
              <a:rPr lang="ru-RU" sz="2800" b="1" dirty="0" err="1">
                <a:solidFill>
                  <a:srgbClr val="C00000"/>
                </a:solidFill>
                <a:latin typeface="Source Serif 4 14pt" panose="02040603050405020204" pitchFamily="18" charset="0"/>
                <a:ea typeface="Source Serif 4 14pt" panose="02040603050405020204" pitchFamily="18" charset="0"/>
              </a:rPr>
              <a:t>України</a:t>
            </a:r>
            <a:r>
              <a:rPr lang="ru-RU" sz="2800" b="1" dirty="0">
                <a:solidFill>
                  <a:srgbClr val="C00000"/>
                </a:solidFill>
                <a:latin typeface="Source Serif 4 14pt" panose="02040603050405020204" pitchFamily="18" charset="0"/>
                <a:ea typeface="Source Serif 4 14pt" panose="02040603050405020204" pitchFamily="18" charset="0"/>
              </a:rPr>
              <a:t> та </a:t>
            </a:r>
            <a:r>
              <a:rPr lang="ru-RU" sz="2800" b="1" dirty="0" err="1">
                <a:solidFill>
                  <a:srgbClr val="C00000"/>
                </a:solidFill>
                <a:latin typeface="Source Serif 4 14pt" panose="02040603050405020204" pitchFamily="18" charset="0"/>
                <a:ea typeface="Source Serif 4 14pt" panose="02040603050405020204" pitchFamily="18" charset="0"/>
              </a:rPr>
              <a:t>громадянської</a:t>
            </a:r>
            <a:r>
              <a:rPr lang="ru-RU" sz="2800" b="1" dirty="0">
                <a:solidFill>
                  <a:srgbClr val="C00000"/>
                </a:solidFill>
                <a:latin typeface="Source Serif 4 14pt" panose="02040603050405020204" pitchFamily="18" charset="0"/>
                <a:ea typeface="Source Serif 4 14pt" panose="02040603050405020204" pitchFamily="18" charset="0"/>
              </a:rPr>
              <a:t> </a:t>
            </a:r>
            <a:r>
              <a:rPr lang="ru-RU" sz="2800" b="1" dirty="0" err="1">
                <a:solidFill>
                  <a:srgbClr val="C00000"/>
                </a:solidFill>
                <a:latin typeface="Source Serif 4 14pt" panose="02040603050405020204" pitchFamily="18" charset="0"/>
                <a:ea typeface="Source Serif 4 14pt" panose="02040603050405020204" pitchFamily="18" charset="0"/>
              </a:rPr>
              <a:t>освіти</a:t>
            </a:r>
            <a:r>
              <a:rPr lang="ru-RU" sz="2800" b="1" dirty="0">
                <a:solidFill>
                  <a:srgbClr val="C00000"/>
                </a:solidFill>
                <a:latin typeface="Source Serif 4 14pt" panose="02040603050405020204" pitchFamily="18" charset="0"/>
                <a:ea typeface="Source Serif 4 14pt" panose="02040603050405020204" pitchFamily="18" charset="0"/>
              </a:rPr>
              <a:t>, 5 </a:t>
            </a:r>
            <a:r>
              <a:rPr lang="ru-RU" sz="2800" b="1" dirty="0" err="1">
                <a:solidFill>
                  <a:srgbClr val="C00000"/>
                </a:solidFill>
                <a:latin typeface="Source Serif 4 14pt" panose="02040603050405020204" pitchFamily="18" charset="0"/>
                <a:ea typeface="Source Serif 4 14pt" panose="02040603050405020204" pitchFamily="18" charset="0"/>
              </a:rPr>
              <a:t>клас</a:t>
            </a:r>
            <a:r>
              <a:rPr lang="ru-RU" sz="3200" b="1" dirty="0">
                <a:solidFill>
                  <a:srgbClr val="C00000"/>
                </a:solidFill>
                <a:latin typeface="Source Serif 4 14pt" panose="02040603050405020204" pitchFamily="18" charset="0"/>
                <a:ea typeface="Source Serif 4 14pt" panose="02040603050405020204" pitchFamily="18" charset="0"/>
              </a:rPr>
              <a:t> ​</a:t>
            </a:r>
            <a:endParaRPr lang="uk-UA" sz="3200" b="1" dirty="0">
              <a:solidFill>
                <a:srgbClr val="C00000"/>
              </a:solidFill>
              <a:latin typeface="Source Serif 4 14pt" panose="02040603050405020204" pitchFamily="18" charset="0"/>
              <a:ea typeface="Source Serif 4 14pt" panose="02040603050405020204" pitchFamily="18" charset="0"/>
            </a:endParaRPr>
          </a:p>
        </p:txBody>
      </p:sp>
      <p:sp>
        <p:nvSpPr>
          <p:cNvPr id="4" name="Місце для номера слайда 3">
            <a:extLst>
              <a:ext uri="{FF2B5EF4-FFF2-40B4-BE49-F238E27FC236}">
                <a16:creationId xmlns:a16="http://schemas.microsoft.com/office/drawing/2014/main" id="{16BF73DF-A207-FCB2-809C-5CB7F215E415}"/>
              </a:ext>
            </a:extLst>
          </p:cNvPr>
          <p:cNvSpPr>
            <a:spLocks noGrp="1"/>
          </p:cNvSpPr>
          <p:nvPr>
            <p:ph type="sldNum" idx="12"/>
          </p:nvPr>
        </p:nvSpPr>
        <p:spPr/>
        <p:txBody>
          <a:bodyPr/>
          <a:lstStyle/>
          <a:p>
            <a:fld id="{00000000-1234-1234-1234-123412341234}" type="slidenum">
              <a:rPr lang="uk-UA" smtClean="0"/>
              <a:pPr/>
              <a:t>2</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DF9310E3-15BA-F5C3-8A0C-184C9ACB1527}"/>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pic>
        <p:nvPicPr>
          <p:cNvPr id="2051" name="Picture 3" descr="A screenshot of a book&#10;&#10;Description automatically generated">
            <a:extLst>
              <a:ext uri="{FF2B5EF4-FFF2-40B4-BE49-F238E27FC236}">
                <a16:creationId xmlns:a16="http://schemas.microsoft.com/office/drawing/2014/main" id="{8FD9D4D7-A327-10AB-1303-93C8EF01F7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4" t="776" r="2145" b="4769"/>
          <a:stretch/>
        </p:blipFill>
        <p:spPr bwMode="auto">
          <a:xfrm>
            <a:off x="6553200" y="870908"/>
            <a:ext cx="3820160" cy="566800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91;p35">
            <a:extLst>
              <a:ext uri="{FF2B5EF4-FFF2-40B4-BE49-F238E27FC236}">
                <a16:creationId xmlns:a16="http://schemas.microsoft.com/office/drawing/2014/main" id="{81551783-55A3-1DE4-CDA1-983A086CE5BC}"/>
              </a:ext>
            </a:extLst>
          </p:cNvPr>
          <p:cNvSpPr txBox="1">
            <a:spLocks noGrp="1"/>
          </p:cNvSpPr>
          <p:nvPr>
            <p:ph type="ftr" idx="11"/>
          </p:nvPr>
        </p:nvSpPr>
        <p:spPr>
          <a:xfrm>
            <a:off x="3823392" y="6492875"/>
            <a:ext cx="4963160" cy="365125"/>
          </a:xfrm>
          <a:prstGeom prst="rect">
            <a:avLst/>
          </a:prstGeom>
          <a:noFill/>
          <a:ln>
            <a:noFill/>
          </a:ln>
        </p:spPr>
        <p:txBody>
          <a:bodyPr spcFirstLastPara="1" wrap="square" lIns="91425" tIns="45700" rIns="91425" bIns="45700" anchor="ctr" anchorCtr="0">
            <a:normAutofit fontScale="92500"/>
          </a:bodyPr>
          <a:lstStyle/>
          <a:p>
            <a:pPr marL="0" lvl="0" indent="0" algn="ctr" rtl="0">
              <a:spcBef>
                <a:spcPts val="0"/>
              </a:spcBef>
              <a:spcAft>
                <a:spcPts val="0"/>
              </a:spcAft>
              <a:buNone/>
            </a:pPr>
            <a:r>
              <a:rPr lang="uk-UA" dirty="0"/>
              <a:t>Авторський колектив: Т. </a:t>
            </a:r>
            <a:r>
              <a:rPr lang="uk-UA" dirty="0" err="1"/>
              <a:t>Бакка</a:t>
            </a:r>
            <a:r>
              <a:rPr lang="uk-UA" dirty="0"/>
              <a:t>, О. </a:t>
            </a:r>
            <a:r>
              <a:rPr lang="uk-UA" dirty="0" err="1"/>
              <a:t>Желіба</a:t>
            </a:r>
            <a:r>
              <a:rPr lang="uk-UA" dirty="0"/>
              <a:t>, Т. Мелещенко, Є. </a:t>
            </a:r>
            <a:r>
              <a:rPr lang="uk-UA" dirty="0" err="1"/>
              <a:t>Ашортіа</a:t>
            </a:r>
            <a:endParaRPr dirty="0"/>
          </a:p>
        </p:txBody>
      </p:sp>
      <p:pic>
        <p:nvPicPr>
          <p:cNvPr id="7" name="Рисунок 6" descr="Зображення, що містить текст, знімок екрана, Шрифт, документ&#10;&#10;Автоматично згенерований опис">
            <a:extLst>
              <a:ext uri="{FF2B5EF4-FFF2-40B4-BE49-F238E27FC236}">
                <a16:creationId xmlns:a16="http://schemas.microsoft.com/office/drawing/2014/main" id="{477A6E2E-4956-22CD-4304-529C868D1852}"/>
              </a:ext>
            </a:extLst>
          </p:cNvPr>
          <p:cNvPicPr>
            <a:picLocks noChangeAspect="1"/>
          </p:cNvPicPr>
          <p:nvPr/>
        </p:nvPicPr>
        <p:blipFill rotWithShape="1">
          <a:blip r:embed="rId4"/>
          <a:srcRect t="3946" b="4178"/>
          <a:stretch/>
        </p:blipFill>
        <p:spPr>
          <a:xfrm>
            <a:off x="2655684" y="870908"/>
            <a:ext cx="3649288" cy="5714528"/>
          </a:xfrm>
          <a:prstGeom prst="rect">
            <a:avLst/>
          </a:prstGeom>
        </p:spPr>
      </p:pic>
    </p:spTree>
    <p:extLst>
      <p:ext uri="{BB962C8B-B14F-4D97-AF65-F5344CB8AC3E}">
        <p14:creationId xmlns:p14="http://schemas.microsoft.com/office/powerpoint/2010/main" val="351532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2058957" y="409639"/>
            <a:ext cx="9444037" cy="6291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panose="02040603050405020204" pitchFamily="18" charset="0"/>
                <a:ea typeface="Source Serif 4 14pt" panose="02040603050405020204" pitchFamily="18" charset="0"/>
                <a:sym typeface="Calibri"/>
              </a:rPr>
              <a:t>Реалізація: 5. Залучення спільноти та батьків</a:t>
            </a:r>
            <a:endParaRPr sz="3200" b="1" dirty="0">
              <a:solidFill>
                <a:srgbClr val="C00000"/>
              </a:solidFill>
              <a:latin typeface="Source Serif 4 14pt" panose="02040603050405020204" pitchFamily="18" charset="0"/>
              <a:ea typeface="Source Serif 4 14pt" panose="02040603050405020204" pitchFamily="18" charset="0"/>
              <a:sym typeface="Calibri"/>
            </a:endParaRPr>
          </a:p>
        </p:txBody>
      </p:sp>
      <p:sp>
        <p:nvSpPr>
          <p:cNvPr id="273" name="Google Shape;27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274" name="Google Shape;27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20</a:t>
            </a:fld>
            <a:endParaRPr dirty="0"/>
          </a:p>
        </p:txBody>
      </p:sp>
      <p:pic>
        <p:nvPicPr>
          <p:cNvPr id="275" name="Google Shape;275;p33"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276" name="Google Shape;276;p33"/>
          <p:cNvGraphicFramePr/>
          <p:nvPr>
            <p:extLst>
              <p:ext uri="{D42A27DB-BD31-4B8C-83A1-F6EECF244321}">
                <p14:modId xmlns:p14="http://schemas.microsoft.com/office/powerpoint/2010/main" val="1329739856"/>
              </p:ext>
            </p:extLst>
          </p:nvPr>
        </p:nvGraphicFramePr>
        <p:xfrm>
          <a:off x="1022075" y="2209433"/>
          <a:ext cx="10147850" cy="2468310"/>
        </p:xfrm>
        <a:graphic>
          <a:graphicData uri="http://schemas.openxmlformats.org/drawingml/2006/table">
            <a:tbl>
              <a:tblPr firstRow="1" bandRow="1">
                <a:noFill/>
                <a:tableStyleId>{A36E57CE-97F6-45C7-992B-57695CA92F31}</a:tableStyleId>
              </a:tblPr>
              <a:tblGrid>
                <a:gridCol w="5121725">
                  <a:extLst>
                    <a:ext uri="{9D8B030D-6E8A-4147-A177-3AD203B41FA5}">
                      <a16:colId xmlns:a16="http://schemas.microsoft.com/office/drawing/2014/main" val="20000"/>
                    </a:ext>
                  </a:extLst>
                </a:gridCol>
                <a:gridCol w="5026125">
                  <a:extLst>
                    <a:ext uri="{9D8B030D-6E8A-4147-A177-3AD203B41FA5}">
                      <a16:colId xmlns:a16="http://schemas.microsoft.com/office/drawing/2014/main" val="20001"/>
                    </a:ext>
                  </a:extLst>
                </a:gridCol>
              </a:tblGrid>
              <a:tr h="724784">
                <a:tc>
                  <a:txBody>
                    <a:bodyPr/>
                    <a:lstStyle/>
                    <a:p>
                      <a:pPr marL="0" marR="0" lvl="0" indent="0" algn="ctr" rtl="0">
                        <a:spcBef>
                          <a:spcPts val="0"/>
                        </a:spcBef>
                        <a:spcAft>
                          <a:spcPts val="0"/>
                        </a:spcAft>
                        <a:buNone/>
                      </a:pPr>
                      <a:r>
                        <a:rPr lang="uk-UA" sz="2200" b="1" dirty="0">
                          <a:solidFill>
                            <a:srgbClr val="C00000"/>
                          </a:solidFill>
                          <a:latin typeface="Source Serif 4 14pt Black" panose="02040603050405020204" pitchFamily="18" charset="0"/>
                          <a:ea typeface="Source Serif 4 14pt Black" panose="02040603050405020204" pitchFamily="18" charset="0"/>
                        </a:rPr>
                        <a:t>Чесноти</a:t>
                      </a:r>
                      <a:endParaRPr sz="2200"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(SES)</a:t>
                      </a:r>
                      <a:endParaRPr sz="2200" b="1"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1714350">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Залучення ширшої спільноти до шкільних заходів та програм, що сприяють розвитку визначених стратегією школи чеснот</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Залучення батьків як партнерів у розвитку їхніх дітей, надаючи ресурси та можливості для зміцнення цих якостей та навичок вдома</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1022076" y="409639"/>
            <a:ext cx="10679930" cy="62914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panose="02040603050405020204" pitchFamily="18" charset="0"/>
                <a:ea typeface="Source Serif 4 14pt" panose="02040603050405020204" pitchFamily="18" charset="0"/>
                <a:sym typeface="Calibri"/>
              </a:rPr>
              <a:t>Реалізація: 6. Визнання та підтримка</a:t>
            </a:r>
            <a:endParaRPr sz="3200" b="1" dirty="0">
              <a:solidFill>
                <a:srgbClr val="C00000"/>
              </a:solidFill>
              <a:latin typeface="Source Serif 4 14pt" panose="02040603050405020204" pitchFamily="18" charset="0"/>
              <a:ea typeface="Source Serif 4 14pt" panose="02040603050405020204" pitchFamily="18" charset="0"/>
              <a:sym typeface="Calibri"/>
            </a:endParaRPr>
          </a:p>
        </p:txBody>
      </p:sp>
      <p:sp>
        <p:nvSpPr>
          <p:cNvPr id="282" name="Google Shape;2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283" name="Google Shape;2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21</a:t>
            </a:fld>
            <a:endParaRPr dirty="0"/>
          </a:p>
        </p:txBody>
      </p:sp>
      <p:pic>
        <p:nvPicPr>
          <p:cNvPr id="284" name="Google Shape;284;p34"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285" name="Google Shape;285;p34"/>
          <p:cNvGraphicFramePr/>
          <p:nvPr>
            <p:extLst>
              <p:ext uri="{D42A27DB-BD31-4B8C-83A1-F6EECF244321}">
                <p14:modId xmlns:p14="http://schemas.microsoft.com/office/powerpoint/2010/main" val="1033810453"/>
              </p:ext>
            </p:extLst>
          </p:nvPr>
        </p:nvGraphicFramePr>
        <p:xfrm>
          <a:off x="1022075" y="2173873"/>
          <a:ext cx="10147850" cy="2510254"/>
        </p:xfrm>
        <a:graphic>
          <a:graphicData uri="http://schemas.openxmlformats.org/drawingml/2006/table">
            <a:tbl>
              <a:tblPr firstRow="1" bandRow="1">
                <a:noFill/>
                <a:tableStyleId>{A36E57CE-97F6-45C7-992B-57695CA92F31}</a:tableStyleId>
              </a:tblPr>
              <a:tblGrid>
                <a:gridCol w="5121725">
                  <a:extLst>
                    <a:ext uri="{9D8B030D-6E8A-4147-A177-3AD203B41FA5}">
                      <a16:colId xmlns:a16="http://schemas.microsoft.com/office/drawing/2014/main" val="20000"/>
                    </a:ext>
                  </a:extLst>
                </a:gridCol>
                <a:gridCol w="5026125">
                  <a:extLst>
                    <a:ext uri="{9D8B030D-6E8A-4147-A177-3AD203B41FA5}">
                      <a16:colId xmlns:a16="http://schemas.microsoft.com/office/drawing/2014/main" val="20001"/>
                    </a:ext>
                  </a:extLst>
                </a:gridCol>
              </a:tblGrid>
              <a:tr h="795904">
                <a:tc>
                  <a:txBody>
                    <a:bodyPr/>
                    <a:lstStyle/>
                    <a:p>
                      <a:pPr marL="0" marR="0" lvl="0" indent="0" algn="ctr" rtl="0">
                        <a:spcBef>
                          <a:spcPts val="0"/>
                        </a:spcBef>
                        <a:spcAft>
                          <a:spcPts val="0"/>
                        </a:spcAft>
                        <a:buNone/>
                      </a:pPr>
                      <a:r>
                        <a:rPr lang="uk-UA" sz="2200" b="1" dirty="0">
                          <a:solidFill>
                            <a:srgbClr val="C00000"/>
                          </a:solidFill>
                          <a:latin typeface="Source Serif 4 14pt Black" panose="02040603050405020204" pitchFamily="18" charset="0"/>
                          <a:ea typeface="Source Serif 4 14pt Black" panose="02040603050405020204" pitchFamily="18" charset="0"/>
                        </a:rPr>
                        <a:t>Чесноти</a:t>
                      </a:r>
                      <a:endParaRPr sz="2200"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(SES)</a:t>
                      </a:r>
                      <a:endParaRPr sz="2200" b="1"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1714350">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Впровадження програм, що визнають і нагороджують учнів за прояви чеснот</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Використання позитивної підтримки для заохочення бажаної поведінки та навичок, таких як похвала, нагороди та публічне визнання</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36"/>
          <p:cNvSpPr txBox="1">
            <a:spLocks noGrp="1"/>
          </p:cNvSpPr>
          <p:nvPr>
            <p:ph type="title"/>
          </p:nvPr>
        </p:nvSpPr>
        <p:spPr>
          <a:xfrm>
            <a:off x="2058957" y="409639"/>
            <a:ext cx="9444037" cy="6291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00000"/>
              </a:buClr>
              <a:buSzPts val="3200"/>
              <a:buFont typeface="Calibri"/>
              <a:buNone/>
            </a:pPr>
            <a:r>
              <a:rPr lang="uk-UA" sz="3200" b="1" dirty="0">
                <a:solidFill>
                  <a:srgbClr val="C00000"/>
                </a:solidFill>
                <a:latin typeface="Source Serif 4 14pt" panose="02040603050405020204" pitchFamily="18" charset="0"/>
                <a:ea typeface="Source Serif 4 14pt" panose="02040603050405020204" pitchFamily="18" charset="0"/>
                <a:sym typeface="Calibri"/>
              </a:rPr>
              <a:t>Реалізація: 7. Адаптивність та реагування</a:t>
            </a:r>
            <a:endParaRPr sz="3200" b="1" dirty="0">
              <a:solidFill>
                <a:srgbClr val="C00000"/>
              </a:solidFill>
              <a:latin typeface="Source Serif 4 14pt" panose="02040603050405020204" pitchFamily="18" charset="0"/>
              <a:ea typeface="Source Serif 4 14pt" panose="02040603050405020204" pitchFamily="18" charset="0"/>
              <a:sym typeface="Calibri"/>
            </a:endParaRPr>
          </a:p>
        </p:txBody>
      </p:sp>
      <p:sp>
        <p:nvSpPr>
          <p:cNvPr id="300" name="Google Shape;30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endParaRPr dirty="0"/>
          </a:p>
        </p:txBody>
      </p:sp>
      <p:sp>
        <p:nvSpPr>
          <p:cNvPr id="301" name="Google Shape;30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uk-UA"/>
              <a:t>22</a:t>
            </a:fld>
            <a:endParaRPr dirty="0"/>
          </a:p>
        </p:txBody>
      </p:sp>
      <p:pic>
        <p:nvPicPr>
          <p:cNvPr id="302" name="Google Shape;302;p36" descr="A picture containing object, lamp, clock&#10;&#10;Description automatically generated"/>
          <p:cNvPicPr preferRelativeResize="0"/>
          <p:nvPr/>
        </p:nvPicPr>
        <p:blipFill rotWithShape="1">
          <a:blip r:embed="rId3">
            <a:alphaModFix/>
          </a:blip>
          <a:srcRect/>
          <a:stretch/>
        </p:blipFill>
        <p:spPr>
          <a:xfrm>
            <a:off x="437143" y="6204301"/>
            <a:ext cx="1227769" cy="367476"/>
          </a:xfrm>
          <a:prstGeom prst="rect">
            <a:avLst/>
          </a:prstGeom>
          <a:noFill/>
          <a:ln>
            <a:noFill/>
          </a:ln>
        </p:spPr>
      </p:pic>
      <p:graphicFrame>
        <p:nvGraphicFramePr>
          <p:cNvPr id="303" name="Google Shape;303;p36"/>
          <p:cNvGraphicFramePr/>
          <p:nvPr>
            <p:extLst>
              <p:ext uri="{D42A27DB-BD31-4B8C-83A1-F6EECF244321}">
                <p14:modId xmlns:p14="http://schemas.microsoft.com/office/powerpoint/2010/main" val="2934391983"/>
              </p:ext>
            </p:extLst>
          </p:nvPr>
        </p:nvGraphicFramePr>
        <p:xfrm>
          <a:off x="1022075" y="2194193"/>
          <a:ext cx="10147850" cy="2469614"/>
        </p:xfrm>
        <a:graphic>
          <a:graphicData uri="http://schemas.openxmlformats.org/drawingml/2006/table">
            <a:tbl>
              <a:tblPr firstRow="1" bandRow="1">
                <a:noFill/>
                <a:tableStyleId>{A36E57CE-97F6-45C7-992B-57695CA92F31}</a:tableStyleId>
              </a:tblPr>
              <a:tblGrid>
                <a:gridCol w="5121725">
                  <a:extLst>
                    <a:ext uri="{9D8B030D-6E8A-4147-A177-3AD203B41FA5}">
                      <a16:colId xmlns:a16="http://schemas.microsoft.com/office/drawing/2014/main" val="20000"/>
                    </a:ext>
                  </a:extLst>
                </a:gridCol>
                <a:gridCol w="5026125">
                  <a:extLst>
                    <a:ext uri="{9D8B030D-6E8A-4147-A177-3AD203B41FA5}">
                      <a16:colId xmlns:a16="http://schemas.microsoft.com/office/drawing/2014/main" val="20001"/>
                    </a:ext>
                  </a:extLst>
                </a:gridCol>
              </a:tblGrid>
              <a:tr h="755264">
                <a:tc>
                  <a:txBody>
                    <a:bodyPr/>
                    <a:lstStyle/>
                    <a:p>
                      <a:pPr marL="0" marR="0" lvl="0" indent="0" algn="ctr" rtl="0">
                        <a:spcBef>
                          <a:spcPts val="0"/>
                        </a:spcBef>
                        <a:spcAft>
                          <a:spcPts val="0"/>
                        </a:spcAft>
                        <a:buNone/>
                      </a:pPr>
                      <a:r>
                        <a:rPr lang="uk-UA" sz="2200" b="1" dirty="0">
                          <a:solidFill>
                            <a:srgbClr val="C00000"/>
                          </a:solidFill>
                          <a:latin typeface="Source Serif 4 14pt Black" panose="02040603050405020204" pitchFamily="18" charset="0"/>
                          <a:ea typeface="Source Serif 4 14pt Black" panose="02040603050405020204" pitchFamily="18" charset="0"/>
                        </a:rPr>
                        <a:t>Чесноти</a:t>
                      </a:r>
                      <a:endParaRPr sz="2200"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2200" b="1" i="0" u="none" strike="noStrike" dirty="0">
                          <a:solidFill>
                            <a:srgbClr val="C00000"/>
                          </a:solidFill>
                          <a:latin typeface="Source Serif 4 14pt Black" panose="02040603050405020204" pitchFamily="18" charset="0"/>
                          <a:ea typeface="Source Serif 4 14pt Black" panose="02040603050405020204" pitchFamily="18" charset="0"/>
                          <a:cs typeface="Calibri"/>
                          <a:sym typeface="Calibri"/>
                        </a:rPr>
                        <a:t>Соціально-емоційні навички (SES)</a:t>
                      </a:r>
                      <a:endParaRPr sz="2200" b="1" dirty="0">
                        <a:solidFill>
                          <a:srgbClr val="C00000"/>
                        </a:solidFill>
                      </a:endParaRPr>
                    </a:p>
                  </a:txBody>
                  <a:tcPr marL="83425" marR="83425" marT="41700" marB="41700" anchor="ctr">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0"/>
                  </a:ext>
                </a:extLst>
              </a:tr>
              <a:tr h="1714350">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Бути чутливими до змінних потреб учнів та ширшого суспільства, </a:t>
                      </a:r>
                      <a:r>
                        <a:rPr lang="uk-UA" sz="1800" b="0" i="0" u="sng"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адаптуючи програми та практики для вирішення нових викликів та можливостей</a:t>
                      </a:r>
                      <a:endParaRPr sz="1600" u="sng" dirty="0"/>
                    </a:p>
                  </a:txBody>
                  <a:tcPr marL="83425" marR="83425" marT="41700" marB="41700">
                    <a:gradFill>
                      <a:gsLst>
                        <a:gs pos="0">
                          <a:srgbClr val="FAFAFA"/>
                        </a:gs>
                        <a:gs pos="74000">
                          <a:srgbClr val="D6D6D6"/>
                        </a:gs>
                        <a:gs pos="83000">
                          <a:srgbClr val="D6D6D6"/>
                        </a:gs>
                        <a:gs pos="100000">
                          <a:srgbClr val="E3E3E3"/>
                        </a:gs>
                      </a:gsLst>
                      <a:lin ang="5400000" scaled="0"/>
                    </a:gradFill>
                  </a:tcPr>
                </a:tc>
                <a:tc>
                  <a:txBody>
                    <a:bodyPr/>
                    <a:lstStyle/>
                    <a:p>
                      <a:pPr marL="0" marR="0" lvl="0" indent="0" algn="ctr" rtl="0">
                        <a:spcBef>
                          <a:spcPts val="0"/>
                        </a:spcBef>
                        <a:spcAft>
                          <a:spcPts val="0"/>
                        </a:spcAft>
                        <a:buNone/>
                      </a:pP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Встановлений процес для </a:t>
                      </a:r>
                      <a:r>
                        <a:rPr lang="uk-UA" sz="1800" b="0" i="0" u="sng"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регулярного зворотного зв’язку</a:t>
                      </a:r>
                      <a:r>
                        <a:rPr lang="uk-UA" sz="1800" b="0" i="0" u="none" strike="noStrike" dirty="0">
                          <a:solidFill>
                            <a:schemeClr val="dk1"/>
                          </a:solidFill>
                          <a:latin typeface="Source Serif 4 14pt Medium" panose="02040603050405020204" pitchFamily="18" charset="0"/>
                          <a:ea typeface="Source Serif 4 14pt Medium" panose="02040603050405020204" pitchFamily="18" charset="0"/>
                          <a:cs typeface="Calibri"/>
                          <a:sym typeface="Calibri"/>
                        </a:rPr>
                        <a:t> від учнів, команди школи та батьків, щоб постійно покращувати шкільну культуру та освітні програми</a:t>
                      </a:r>
                      <a:endParaRPr sz="1600" dirty="0"/>
                    </a:p>
                  </a:txBody>
                  <a:tcPr marL="83425" marR="83425" marT="41700" marB="41700">
                    <a:gradFill>
                      <a:gsLst>
                        <a:gs pos="0">
                          <a:srgbClr val="FAFAFA"/>
                        </a:gs>
                        <a:gs pos="74000">
                          <a:srgbClr val="D6D6D6"/>
                        </a:gs>
                        <a:gs pos="83000">
                          <a:srgbClr val="D6D6D6"/>
                        </a:gs>
                        <a:gs pos="100000">
                          <a:srgbClr val="E3E3E3"/>
                        </a:gs>
                      </a:gsLst>
                      <a:lin ang="5400000" scaled="0"/>
                    </a:gra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684359-B16E-E70A-A523-F658C2ACC18C}"/>
              </a:ext>
            </a:extLst>
          </p:cNvPr>
          <p:cNvSpPr>
            <a:spLocks noGrp="1"/>
          </p:cNvSpPr>
          <p:nvPr>
            <p:ph type="title"/>
          </p:nvPr>
        </p:nvSpPr>
        <p:spPr>
          <a:xfrm>
            <a:off x="1737360" y="-44450"/>
            <a:ext cx="10454640" cy="1325563"/>
          </a:xfrm>
        </p:spPr>
        <p:txBody>
          <a:bodyPr>
            <a:normAutofit/>
          </a:bodyPr>
          <a:lstStyle/>
          <a:p>
            <a:pPr algn="ctr"/>
            <a:r>
              <a:rPr lang="ru-RU" sz="3200" b="1" dirty="0" err="1">
                <a:solidFill>
                  <a:srgbClr val="C00000"/>
                </a:solidFill>
                <a:latin typeface="Source Serif 4 14pt" panose="02040603050405020204" pitchFamily="18" charset="0"/>
                <a:ea typeface="Source Serif 4 14pt" panose="02040603050405020204" pitchFamily="18" charset="0"/>
              </a:rPr>
              <a:t>Державний</a:t>
            </a:r>
            <a:r>
              <a:rPr lang="ru-RU" sz="3200" b="1" dirty="0">
                <a:solidFill>
                  <a:srgbClr val="C00000"/>
                </a:solidFill>
                <a:latin typeface="Source Serif 4 14pt" panose="02040603050405020204" pitchFamily="18" charset="0"/>
                <a:ea typeface="Source Serif 4 14pt" panose="02040603050405020204" pitchFamily="18" charset="0"/>
              </a:rPr>
              <a:t> стандарт </a:t>
            </a:r>
            <a:r>
              <a:rPr lang="ru-RU" sz="3200" b="1" dirty="0" err="1">
                <a:solidFill>
                  <a:srgbClr val="C00000"/>
                </a:solidFill>
                <a:latin typeface="Source Serif 4 14pt" panose="02040603050405020204" pitchFamily="18" charset="0"/>
                <a:ea typeface="Source Serif 4 14pt" panose="02040603050405020204" pitchFamily="18" charset="0"/>
              </a:rPr>
              <a:t>базової</a:t>
            </a:r>
            <a:r>
              <a:rPr lang="ru-RU" sz="3200" b="1" dirty="0">
                <a:solidFill>
                  <a:srgbClr val="C00000"/>
                </a:solidFill>
                <a:latin typeface="Source Serif 4 14pt" panose="02040603050405020204" pitchFamily="18" charset="0"/>
                <a:ea typeface="Source Serif 4 14pt" panose="02040603050405020204" pitchFamily="18" charset="0"/>
              </a:rPr>
              <a:t> </a:t>
            </a:r>
            <a:r>
              <a:rPr lang="ru-RU" sz="3200" b="1" dirty="0" err="1">
                <a:solidFill>
                  <a:srgbClr val="C00000"/>
                </a:solidFill>
                <a:latin typeface="Source Serif 4 14pt" panose="02040603050405020204" pitchFamily="18" charset="0"/>
                <a:ea typeface="Source Serif 4 14pt" panose="02040603050405020204" pitchFamily="18" charset="0"/>
              </a:rPr>
              <a:t>середньої</a:t>
            </a:r>
            <a:r>
              <a:rPr lang="ru-RU" sz="3200" b="1" dirty="0">
                <a:solidFill>
                  <a:srgbClr val="C00000"/>
                </a:solidFill>
                <a:latin typeface="Source Serif 4 14pt" panose="02040603050405020204" pitchFamily="18" charset="0"/>
                <a:ea typeface="Source Serif 4 14pt" panose="02040603050405020204" pitchFamily="18" charset="0"/>
              </a:rPr>
              <a:t> </a:t>
            </a:r>
            <a:r>
              <a:rPr lang="ru-RU" sz="3200" b="1" dirty="0" err="1">
                <a:solidFill>
                  <a:srgbClr val="C00000"/>
                </a:solidFill>
                <a:latin typeface="Source Serif 4 14pt" panose="02040603050405020204" pitchFamily="18" charset="0"/>
                <a:ea typeface="Source Serif 4 14pt" panose="02040603050405020204" pitchFamily="18" charset="0"/>
              </a:rPr>
              <a:t>освіти</a:t>
            </a:r>
            <a:endParaRPr lang="uk-UA" sz="3200" dirty="0">
              <a:latin typeface="Source Serif 4 14pt" panose="02040603050405020204" pitchFamily="18" charset="0"/>
              <a:ea typeface="Source Serif 4 14pt" panose="02040603050405020204" pitchFamily="18" charset="0"/>
            </a:endParaRPr>
          </a:p>
        </p:txBody>
      </p:sp>
      <p:sp>
        <p:nvSpPr>
          <p:cNvPr id="4" name="Місце для номера слайда 3">
            <a:extLst>
              <a:ext uri="{FF2B5EF4-FFF2-40B4-BE49-F238E27FC236}">
                <a16:creationId xmlns:a16="http://schemas.microsoft.com/office/drawing/2014/main" id="{DD281E96-44A5-84DD-C249-C4BF3DED78F3}"/>
              </a:ext>
            </a:extLst>
          </p:cNvPr>
          <p:cNvSpPr>
            <a:spLocks noGrp="1"/>
          </p:cNvSpPr>
          <p:nvPr>
            <p:ph type="sldNum" idx="12"/>
          </p:nvPr>
        </p:nvSpPr>
        <p:spPr/>
        <p:txBody>
          <a:bodyPr/>
          <a:lstStyle/>
          <a:p>
            <a:fld id="{00000000-1234-1234-1234-123412341234}" type="slidenum">
              <a:rPr lang="uk-UA" smtClean="0"/>
              <a:pPr/>
              <a:t>23</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BC6FC658-C062-F04D-1835-76FDFCE4811A}"/>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pic>
        <p:nvPicPr>
          <p:cNvPr id="7" name="Рисунок 6" descr="Зображення, що містить текст, книга, почерк, лист&#10;&#10;Автоматично згенерований опис">
            <a:extLst>
              <a:ext uri="{FF2B5EF4-FFF2-40B4-BE49-F238E27FC236}">
                <a16:creationId xmlns:a16="http://schemas.microsoft.com/office/drawing/2014/main" id="{0681B1F4-0696-6F66-C561-D294E96EF592}"/>
              </a:ext>
            </a:extLst>
          </p:cNvPr>
          <p:cNvPicPr>
            <a:picLocks noChangeAspect="1"/>
          </p:cNvPicPr>
          <p:nvPr/>
        </p:nvPicPr>
        <p:blipFill>
          <a:blip r:embed="rId3"/>
          <a:stretch>
            <a:fillRect/>
          </a:stretch>
        </p:blipFill>
        <p:spPr>
          <a:xfrm>
            <a:off x="2602808" y="1014413"/>
            <a:ext cx="7528560" cy="5524499"/>
          </a:xfrm>
          <a:prstGeom prst="rect">
            <a:avLst/>
          </a:prstGeom>
        </p:spPr>
      </p:pic>
    </p:spTree>
    <p:extLst>
      <p:ext uri="{BB962C8B-B14F-4D97-AF65-F5344CB8AC3E}">
        <p14:creationId xmlns:p14="http://schemas.microsoft.com/office/powerpoint/2010/main" val="3472475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7277FF-05D7-5CD4-FDBC-1647A6F9FB9E}"/>
              </a:ext>
            </a:extLst>
          </p:cNvPr>
          <p:cNvSpPr>
            <a:spLocks noGrp="1"/>
          </p:cNvSpPr>
          <p:nvPr>
            <p:ph type="title"/>
          </p:nvPr>
        </p:nvSpPr>
        <p:spPr>
          <a:xfrm>
            <a:off x="2202874" y="139294"/>
            <a:ext cx="9150926" cy="1325563"/>
          </a:xfrm>
        </p:spPr>
        <p:txBody>
          <a:bodyPr>
            <a:normAutofit fontScale="90000"/>
          </a:bodyPr>
          <a:lstStyle/>
          <a:p>
            <a:pPr algn="ctr"/>
            <a:r>
              <a:rPr lang="ru-RU" sz="3600" b="1" dirty="0" err="1">
                <a:solidFill>
                  <a:srgbClr val="C00000"/>
                </a:solidFill>
                <a:latin typeface="Source Serif 4 14pt" panose="02040603050405020204" pitchFamily="18" charset="0"/>
                <a:ea typeface="Source Serif 4 14pt" panose="02040603050405020204" pitchFamily="18" charset="0"/>
              </a:rPr>
              <a:t>Державний</a:t>
            </a:r>
            <a:r>
              <a:rPr lang="ru-RU" sz="3600" b="1" dirty="0">
                <a:solidFill>
                  <a:srgbClr val="C00000"/>
                </a:solidFill>
                <a:latin typeface="Source Serif 4 14pt" panose="02040603050405020204" pitchFamily="18" charset="0"/>
                <a:ea typeface="Source Serif 4 14pt" panose="02040603050405020204" pitchFamily="18" charset="0"/>
              </a:rPr>
              <a:t> стандарт </a:t>
            </a:r>
            <a:r>
              <a:rPr lang="ru-RU" sz="3600" b="1" dirty="0" err="1">
                <a:solidFill>
                  <a:srgbClr val="C00000"/>
                </a:solidFill>
                <a:latin typeface="Source Serif 4 14pt" panose="02040603050405020204" pitchFamily="18" charset="0"/>
                <a:ea typeface="Source Serif 4 14pt" panose="02040603050405020204" pitchFamily="18" charset="0"/>
              </a:rPr>
              <a:t>дошкільної</a:t>
            </a:r>
            <a:r>
              <a:rPr lang="ru-RU" sz="3600" b="1" dirty="0">
                <a:solidFill>
                  <a:srgbClr val="C00000"/>
                </a:solidFill>
                <a:latin typeface="Source Serif 4 14pt" panose="02040603050405020204" pitchFamily="18" charset="0"/>
                <a:ea typeface="Source Serif 4 14pt" panose="02040603050405020204" pitchFamily="18" charset="0"/>
              </a:rPr>
              <a:t> </a:t>
            </a:r>
            <a:r>
              <a:rPr lang="ru-RU" sz="3600" b="1" dirty="0" err="1">
                <a:solidFill>
                  <a:srgbClr val="C00000"/>
                </a:solidFill>
                <a:latin typeface="Source Serif 4 14pt" panose="02040603050405020204" pitchFamily="18" charset="0"/>
                <a:ea typeface="Source Serif 4 14pt" panose="02040603050405020204" pitchFamily="18" charset="0"/>
              </a:rPr>
              <a:t>освіти</a:t>
            </a:r>
            <a:r>
              <a:rPr lang="ru-RU" sz="3600" b="1" dirty="0">
                <a:solidFill>
                  <a:srgbClr val="C00000"/>
                </a:solidFill>
                <a:latin typeface="Source Serif 4 14pt" panose="02040603050405020204" pitchFamily="18" charset="0"/>
                <a:ea typeface="Source Serif 4 14pt" panose="02040603050405020204" pitchFamily="18" charset="0"/>
              </a:rPr>
              <a:t>​</a:t>
            </a:r>
            <a:br>
              <a:rPr lang="ru-RU" sz="2800" b="1" dirty="0">
                <a:solidFill>
                  <a:srgbClr val="C00000"/>
                </a:solidFill>
                <a:latin typeface="Source Serif 4 14pt" panose="02040603050405020204" pitchFamily="18" charset="0"/>
                <a:ea typeface="Source Serif 4 14pt" panose="02040603050405020204" pitchFamily="18" charset="0"/>
              </a:rPr>
            </a:br>
            <a:r>
              <a:rPr lang="ru-RU" sz="2800" b="1" dirty="0" err="1">
                <a:solidFill>
                  <a:srgbClr val="C00000"/>
                </a:solidFill>
                <a:latin typeface="Source Serif 4 14pt" panose="02040603050405020204" pitchFamily="18" charset="0"/>
                <a:ea typeface="Source Serif 4 14pt" panose="02040603050405020204" pitchFamily="18" charset="0"/>
              </a:rPr>
              <a:t>Освітній</a:t>
            </a:r>
            <a:r>
              <a:rPr lang="ru-RU" sz="2800" b="1" dirty="0">
                <a:solidFill>
                  <a:srgbClr val="C00000"/>
                </a:solidFill>
                <a:latin typeface="Source Serif 4 14pt" panose="02040603050405020204" pitchFamily="18" charset="0"/>
                <a:ea typeface="Source Serif 4 14pt" panose="02040603050405020204" pitchFamily="18" charset="0"/>
              </a:rPr>
              <a:t> </a:t>
            </a:r>
            <a:r>
              <a:rPr lang="ru-RU" sz="2800" b="1" dirty="0" err="1">
                <a:solidFill>
                  <a:srgbClr val="C00000"/>
                </a:solidFill>
                <a:latin typeface="Source Serif 4 14pt" panose="02040603050405020204" pitchFamily="18" charset="0"/>
                <a:ea typeface="Source Serif 4 14pt" panose="02040603050405020204" pitchFamily="18" charset="0"/>
              </a:rPr>
              <a:t>напрям</a:t>
            </a:r>
            <a:r>
              <a:rPr lang="ru-RU" sz="2800" b="1" dirty="0">
                <a:solidFill>
                  <a:srgbClr val="C00000"/>
                </a:solidFill>
                <a:latin typeface="Source Serif 4 14pt" panose="02040603050405020204" pitchFamily="18" charset="0"/>
                <a:ea typeface="Source Serif 4 14pt" panose="02040603050405020204" pitchFamily="18" charset="0"/>
              </a:rPr>
              <a:t> «</a:t>
            </a:r>
            <a:r>
              <a:rPr lang="ru-RU" sz="2800" b="1" dirty="0" err="1">
                <a:solidFill>
                  <a:srgbClr val="C00000"/>
                </a:solidFill>
                <a:latin typeface="Source Serif 4 14pt" panose="02040603050405020204" pitchFamily="18" charset="0"/>
                <a:ea typeface="Source Serif 4 14pt" panose="02040603050405020204" pitchFamily="18" charset="0"/>
              </a:rPr>
              <a:t>Мовлення</a:t>
            </a:r>
            <a:r>
              <a:rPr lang="ru-RU" sz="2800" b="1" dirty="0">
                <a:solidFill>
                  <a:srgbClr val="C00000"/>
                </a:solidFill>
                <a:latin typeface="Source Serif 4 14pt" panose="02040603050405020204" pitchFamily="18" charset="0"/>
                <a:ea typeface="Source Serif 4 14pt" panose="02040603050405020204" pitchFamily="18" charset="0"/>
              </a:rPr>
              <a:t> </a:t>
            </a:r>
            <a:r>
              <a:rPr lang="ru-RU" sz="2800" b="1" dirty="0" err="1">
                <a:solidFill>
                  <a:srgbClr val="C00000"/>
                </a:solidFill>
                <a:latin typeface="Source Serif 4 14pt" panose="02040603050405020204" pitchFamily="18" charset="0"/>
                <a:ea typeface="Source Serif 4 14pt" panose="02040603050405020204" pitchFamily="18" charset="0"/>
              </a:rPr>
              <a:t>дитини</a:t>
            </a:r>
            <a:r>
              <a:rPr lang="ru-RU" sz="2800" b="1" dirty="0">
                <a:solidFill>
                  <a:srgbClr val="C00000"/>
                </a:solidFill>
                <a:latin typeface="Source Serif 4 14pt" panose="02040603050405020204" pitchFamily="18" charset="0"/>
                <a:ea typeface="Source Serif 4 14pt" panose="02040603050405020204" pitchFamily="18" charset="0"/>
              </a:rPr>
              <a:t>»​</a:t>
            </a:r>
            <a:endParaRPr lang="uk-UA" sz="2800" b="1" dirty="0">
              <a:solidFill>
                <a:srgbClr val="C00000"/>
              </a:solidFill>
              <a:latin typeface="Source Serif 4 14pt" panose="02040603050405020204" pitchFamily="18" charset="0"/>
              <a:ea typeface="Source Serif 4 14pt" panose="02040603050405020204" pitchFamily="18" charset="0"/>
            </a:endParaRPr>
          </a:p>
        </p:txBody>
      </p:sp>
      <p:sp>
        <p:nvSpPr>
          <p:cNvPr id="4" name="Місце для номера слайда 3">
            <a:extLst>
              <a:ext uri="{FF2B5EF4-FFF2-40B4-BE49-F238E27FC236}">
                <a16:creationId xmlns:a16="http://schemas.microsoft.com/office/drawing/2014/main" id="{4BD56297-C532-F468-A3C9-D4812CA31E99}"/>
              </a:ext>
            </a:extLst>
          </p:cNvPr>
          <p:cNvSpPr>
            <a:spLocks noGrp="1"/>
          </p:cNvSpPr>
          <p:nvPr>
            <p:ph type="sldNum" idx="12"/>
          </p:nvPr>
        </p:nvSpPr>
        <p:spPr/>
        <p:txBody>
          <a:bodyPr/>
          <a:lstStyle/>
          <a:p>
            <a:fld id="{00000000-1234-1234-1234-123412341234}" type="slidenum">
              <a:rPr lang="uk-UA" smtClean="0"/>
              <a:pPr/>
              <a:t>24</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C231EC32-EAA1-1170-4940-A0DAC5049F50}"/>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sp>
        <p:nvSpPr>
          <p:cNvPr id="10" name="Google Shape;136;p19">
            <a:extLst>
              <a:ext uri="{FF2B5EF4-FFF2-40B4-BE49-F238E27FC236}">
                <a16:creationId xmlns:a16="http://schemas.microsoft.com/office/drawing/2014/main" id="{86C3A38A-1746-105A-62FC-AB8D54FA6B7F}"/>
              </a:ext>
            </a:extLst>
          </p:cNvPr>
          <p:cNvSpPr txBox="1"/>
          <p:nvPr/>
        </p:nvSpPr>
        <p:spPr>
          <a:xfrm>
            <a:off x="838200" y="2159436"/>
            <a:ext cx="10515600" cy="2707204"/>
          </a:xfrm>
          <a:prstGeom prst="rect">
            <a:avLst/>
          </a:prstGeom>
          <a:noFill/>
          <a:ln>
            <a:noFill/>
          </a:ln>
        </p:spPr>
        <p:txBody>
          <a:bodyPr spcFirstLastPara="1" wrap="square" lIns="99050" tIns="99050" rIns="99050" bIns="99050" anchor="t" anchorCtr="0">
            <a:noAutofit/>
          </a:bodyPr>
          <a:lstStyle/>
          <a:p>
            <a:pPr marL="0" marR="0" lvl="0" indent="0" algn="just" rtl="0">
              <a:lnSpc>
                <a:spcPct val="90000"/>
              </a:lnSpc>
              <a:spcBef>
                <a:spcPts val="0"/>
              </a:spcBef>
              <a:spcAft>
                <a:spcPts val="0"/>
              </a:spcAft>
              <a:buClr>
                <a:schemeClr val="dk1"/>
              </a:buClr>
              <a:buSzPts val="2600"/>
              <a:buFont typeface="Calibri"/>
              <a:buNone/>
            </a:pPr>
            <a:r>
              <a:rPr lang="uk-UA" sz="1600" b="1" dirty="0">
                <a:solidFill>
                  <a:schemeClr val="dk1"/>
                </a:solidFill>
                <a:latin typeface="Source Serif 4 14pt" panose="020B0604020202020204" charset="0"/>
                <a:ea typeface="Source Serif 4 14pt" panose="020B0604020202020204" charset="0"/>
                <a:cs typeface="Source Serif 4 14pt Black"/>
                <a:sym typeface="Source Serif 4"/>
              </a:rPr>
              <a:t>«Навички:</a:t>
            </a:r>
            <a:r>
              <a:rPr lang="uk-UA" sz="1600" dirty="0">
                <a:solidFill>
                  <a:schemeClr val="dk1"/>
                </a:solidFill>
                <a:latin typeface="Source Serif 4 14pt" panose="020B0604020202020204" charset="0"/>
                <a:ea typeface="Source Serif 4 14pt" panose="020B0604020202020204" charset="0"/>
                <a:cs typeface="Source Serif 4 14pt Medium"/>
                <a:sym typeface="Source Serif 4"/>
              </a:rPr>
              <a:t> …Складає різні види розповідей: описові, сюжетні, творчі (розповіді-повідомлення, роздуми, пояснення, етюди), </a:t>
            </a:r>
            <a:r>
              <a:rPr lang="uk-UA" sz="1600" dirty="0">
                <a:solidFill>
                  <a:schemeClr val="dk1"/>
                </a:solidFill>
                <a:highlight>
                  <a:srgbClr val="FFFF00"/>
                </a:highlight>
                <a:latin typeface="Source Serif 4 14pt" panose="020B0604020202020204" charset="0"/>
                <a:ea typeface="Source Serif 4 14pt" panose="020B0604020202020204" charset="0"/>
                <a:cs typeface="Source Serif 4 14pt Medium"/>
                <a:sym typeface="Source Serif 4"/>
              </a:rPr>
              <a:t>переказує художні тексти</a:t>
            </a:r>
            <a:r>
              <a:rPr lang="uk-UA" sz="1600" dirty="0">
                <a:solidFill>
                  <a:schemeClr val="dk1"/>
                </a:solidFill>
                <a:latin typeface="Source Serif 4 14pt" panose="020B0604020202020204" charset="0"/>
                <a:ea typeface="Source Serif 4 14pt" panose="020B0604020202020204" charset="0"/>
                <a:cs typeface="Source Serif 4 14pt Medium"/>
                <a:sym typeface="Source Serif 4"/>
              </a:rPr>
              <a:t>, </a:t>
            </a:r>
            <a:r>
              <a:rPr lang="uk-UA" sz="1600" dirty="0">
                <a:solidFill>
                  <a:schemeClr val="dk1"/>
                </a:solidFill>
                <a:highlight>
                  <a:srgbClr val="FFFF00"/>
                </a:highlight>
                <a:latin typeface="Source Serif 4 14pt" panose="020B0604020202020204" charset="0"/>
                <a:ea typeface="Source Serif 4 14pt" panose="020B0604020202020204" charset="0"/>
                <a:cs typeface="Source Serif 4 14pt Medium"/>
                <a:sym typeface="Source Serif 4"/>
              </a:rPr>
              <a:t>складає за планом вихователя і самостійно казки</a:t>
            </a:r>
            <a:r>
              <a:rPr lang="uk-UA" sz="1600" dirty="0">
                <a:solidFill>
                  <a:schemeClr val="dk1"/>
                </a:solidFill>
                <a:latin typeface="Source Serif 4 14pt" panose="020B0604020202020204" charset="0"/>
                <a:ea typeface="Source Serif 4 14pt" panose="020B0604020202020204" charset="0"/>
                <a:cs typeface="Source Serif 4 14pt Medium"/>
                <a:sym typeface="Source Serif 4"/>
              </a:rPr>
              <a:t> і різні види творчих розповідей; розповідає про події із власного життя, за змістом картини, художніх творів, на запропоновану тему, за ігровою та уявлюваною ситуаціями, за результатами спостережень та власної діяльності; </a:t>
            </a:r>
            <a:r>
              <a:rPr lang="uk-UA" sz="1600" dirty="0">
                <a:solidFill>
                  <a:schemeClr val="dk1"/>
                </a:solidFill>
                <a:highlight>
                  <a:srgbClr val="FFFF00"/>
                </a:highlight>
                <a:latin typeface="Source Serif 4 14pt" panose="020B0604020202020204" charset="0"/>
                <a:ea typeface="Source Serif 4 14pt" panose="020B0604020202020204" charset="0"/>
                <a:cs typeface="Source Serif 4 14pt Medium"/>
                <a:sym typeface="Source Serif 4"/>
              </a:rPr>
              <a:t>самостійно розповідає знайомі казки</a:t>
            </a:r>
            <a:r>
              <a:rPr lang="uk-UA" sz="1600" dirty="0">
                <a:solidFill>
                  <a:schemeClr val="dk1"/>
                </a:solidFill>
                <a:latin typeface="Source Serif 4 14pt" panose="020B0604020202020204" charset="0"/>
                <a:ea typeface="Source Serif 4 14pt" panose="020B0604020202020204" charset="0"/>
                <a:cs typeface="Source Serif 4 14pt Medium"/>
                <a:sym typeface="Source Serif 4"/>
              </a:rPr>
              <a:t>, </a:t>
            </a:r>
            <a:r>
              <a:rPr lang="uk-UA" sz="1600" dirty="0">
                <a:solidFill>
                  <a:schemeClr val="dk1"/>
                </a:solidFill>
                <a:highlight>
                  <a:srgbClr val="FFFF00"/>
                </a:highlight>
                <a:latin typeface="Source Serif 4 14pt" panose="020B0604020202020204" charset="0"/>
                <a:ea typeface="Source Serif 4 14pt" panose="020B0604020202020204" charset="0"/>
                <a:cs typeface="Source Serif 4 14pt Medium"/>
                <a:sym typeface="Source Serif 4"/>
              </a:rPr>
              <a:t>переказує зміст художніх творів</a:t>
            </a:r>
            <a:r>
              <a:rPr lang="uk-UA" sz="1600" dirty="0">
                <a:solidFill>
                  <a:schemeClr val="dk1"/>
                </a:solidFill>
                <a:latin typeface="Source Serif 4 14pt" panose="020B0604020202020204" charset="0"/>
                <a:ea typeface="Source Serif 4 14pt" panose="020B0604020202020204" charset="0"/>
                <a:cs typeface="Source Serif 4 14pt Medium"/>
                <a:sym typeface="Source Serif 4"/>
              </a:rPr>
              <a:t>, користується пояснювальним мовленням (пояснити хід наступної гри, майбутній сюжет малюнка, аплікації, виробу); планує, пояснює і регулює свої дії; </a:t>
            </a:r>
            <a:r>
              <a:rPr lang="uk-UA" sz="1600" dirty="0">
                <a:solidFill>
                  <a:schemeClr val="dk1"/>
                </a:solidFill>
                <a:highlight>
                  <a:srgbClr val="FFFF00"/>
                </a:highlight>
                <a:latin typeface="Source Serif 4 14pt" panose="020B0604020202020204" charset="0"/>
                <a:ea typeface="Source Serif 4 14pt" panose="020B0604020202020204" charset="0"/>
                <a:cs typeface="Source Serif 4 14pt Medium"/>
                <a:sym typeface="Source Serif 4"/>
              </a:rPr>
              <a:t>імпровізує, розмірковує про предмети, явища, події, друзів</a:t>
            </a:r>
            <a:r>
              <a:rPr lang="uk-UA" sz="1600" dirty="0">
                <a:solidFill>
                  <a:schemeClr val="dk1"/>
                </a:solidFill>
                <a:latin typeface="Source Serif 4 14pt" panose="020B0604020202020204" charset="0"/>
                <a:ea typeface="Source Serif 4 14pt" panose="020B0604020202020204" charset="0"/>
                <a:cs typeface="Source Serif 4 14pt Medium"/>
                <a:sym typeface="Source Serif 4"/>
              </a:rPr>
              <a:t>; робить елементарні узагальнення, висновки; висловлює </a:t>
            </a:r>
            <a:r>
              <a:rPr lang="uk-UA" sz="1600" dirty="0" err="1">
                <a:solidFill>
                  <a:schemeClr val="dk1"/>
                </a:solidFill>
                <a:latin typeface="Source Serif 4 14pt" panose="020B0604020202020204" charset="0"/>
                <a:ea typeface="Source Serif 4 14pt" panose="020B0604020202020204" charset="0"/>
                <a:cs typeface="Source Serif 4 14pt Medium"/>
                <a:sym typeface="Source Serif 4"/>
              </a:rPr>
              <a:t>звʼязні</a:t>
            </a:r>
            <a:r>
              <a:rPr lang="uk-UA" sz="1600" dirty="0">
                <a:solidFill>
                  <a:schemeClr val="dk1"/>
                </a:solidFill>
                <a:latin typeface="Source Serif 4 14pt" panose="020B0604020202020204" charset="0"/>
                <a:ea typeface="Source Serif 4 14pt" panose="020B0604020202020204" charset="0"/>
                <a:cs typeface="Source Serif 4 14pt Medium"/>
                <a:sym typeface="Source Serif 4"/>
              </a:rPr>
              <a:t> самостійні оцінні судження стосовно різних явиш, подій, поведінки людей, героїв художніх творів. </a:t>
            </a:r>
            <a:r>
              <a:rPr lang="uk-UA" sz="1600" dirty="0">
                <a:solidFill>
                  <a:schemeClr val="dk1"/>
                </a:solidFill>
                <a:highlight>
                  <a:srgbClr val="FFFF00"/>
                </a:highlight>
                <a:latin typeface="Source Serif 4 14pt" panose="020B0604020202020204" charset="0"/>
                <a:ea typeface="Source Serif 4 14pt" panose="020B0604020202020204" charset="0"/>
                <a:cs typeface="Source Serif 4 14pt Medium"/>
                <a:sym typeface="Source Serif 4"/>
              </a:rPr>
              <a:t>Виявляє здатність до словесної творчості у різних видах мовленнєвої діяльності</a:t>
            </a:r>
            <a:r>
              <a:rPr lang="uk-UA" sz="1600" dirty="0">
                <a:solidFill>
                  <a:schemeClr val="dk1"/>
                </a:solidFill>
                <a:latin typeface="Source Serif 4 14pt" panose="020B0604020202020204" charset="0"/>
                <a:ea typeface="Source Serif 4 14pt" panose="020B0604020202020204" charset="0"/>
                <a:cs typeface="Source Serif 4 14pt Medium"/>
                <a:sym typeface="Source Serif 4"/>
              </a:rPr>
              <a:t>…»</a:t>
            </a:r>
          </a:p>
          <a:p>
            <a:pPr marL="0" marR="0" lvl="0" indent="0" algn="ctr" rtl="0">
              <a:lnSpc>
                <a:spcPct val="90000"/>
              </a:lnSpc>
              <a:spcBef>
                <a:spcPts val="0"/>
              </a:spcBef>
              <a:spcAft>
                <a:spcPts val="0"/>
              </a:spcAft>
              <a:buClr>
                <a:schemeClr val="dk1"/>
              </a:buClr>
              <a:buSzPts val="2600"/>
              <a:buFont typeface="Calibri"/>
              <a:buNone/>
            </a:pPr>
            <a:endParaRPr sz="1600" i="0" u="none" strike="noStrike" cap="none" dirty="0">
              <a:solidFill>
                <a:schemeClr val="dk1"/>
              </a:solidFill>
              <a:latin typeface="Source Serif 4 14pt" panose="020B0604020202020204" charset="0"/>
              <a:ea typeface="Source Serif 4 14pt" panose="020B0604020202020204" charset="0"/>
              <a:cs typeface="Source Serif 4 14pt Medium"/>
              <a:sym typeface="Source Serif 4"/>
            </a:endParaRPr>
          </a:p>
        </p:txBody>
      </p:sp>
      <p:sp>
        <p:nvSpPr>
          <p:cNvPr id="17" name="Google Shape;291;p35">
            <a:extLst>
              <a:ext uri="{FF2B5EF4-FFF2-40B4-BE49-F238E27FC236}">
                <a16:creationId xmlns:a16="http://schemas.microsoft.com/office/drawing/2014/main" id="{C435BD84-3F38-047B-979C-43D53B7F5389}"/>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spcBef>
                <a:spcPts val="0"/>
              </a:spcBef>
              <a:spcAft>
                <a:spcPts val="0"/>
              </a:spcAft>
              <a:buNone/>
            </a:pPr>
            <a:r>
              <a:rPr lang="uk-UA" dirty="0"/>
              <a:t>Затверджений наказом Міністерства освіти і науки України від 12.01.2021 №33 ст. 18-19</a:t>
            </a:r>
            <a:endParaRPr dirty="0"/>
          </a:p>
        </p:txBody>
      </p:sp>
    </p:spTree>
    <p:extLst>
      <p:ext uri="{BB962C8B-B14F-4D97-AF65-F5344CB8AC3E}">
        <p14:creationId xmlns:p14="http://schemas.microsoft.com/office/powerpoint/2010/main" val="1491630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A86DF8-79BD-4F29-7343-2C3F7671BEF9}"/>
              </a:ext>
            </a:extLst>
          </p:cNvPr>
          <p:cNvSpPr>
            <a:spLocks noGrp="1"/>
          </p:cNvSpPr>
          <p:nvPr>
            <p:ph type="title"/>
          </p:nvPr>
        </p:nvSpPr>
        <p:spPr>
          <a:xfrm>
            <a:off x="1828800" y="18255"/>
            <a:ext cx="9150926" cy="1325563"/>
          </a:xfrm>
        </p:spPr>
        <p:txBody>
          <a:bodyPr>
            <a:normAutofit/>
          </a:bodyPr>
          <a:lstStyle/>
          <a:p>
            <a:pPr algn="ctr"/>
            <a:r>
              <a:rPr lang="ru-RU" sz="2800" b="1" dirty="0" err="1">
                <a:solidFill>
                  <a:srgbClr val="C00000"/>
                </a:solidFill>
              </a:rPr>
              <a:t>Мовно-літературна</a:t>
            </a:r>
            <a:r>
              <a:rPr lang="ru-RU" sz="2800" b="1" dirty="0">
                <a:solidFill>
                  <a:srgbClr val="C00000"/>
                </a:solidFill>
              </a:rPr>
              <a:t> </a:t>
            </a:r>
            <a:r>
              <a:rPr lang="ru-RU" sz="2800" b="1" dirty="0" err="1">
                <a:solidFill>
                  <a:srgbClr val="C00000"/>
                </a:solidFill>
              </a:rPr>
              <a:t>освітня</a:t>
            </a:r>
            <a:r>
              <a:rPr lang="ru-RU" sz="2800" b="1" dirty="0">
                <a:solidFill>
                  <a:srgbClr val="C00000"/>
                </a:solidFill>
              </a:rPr>
              <a:t> </a:t>
            </a:r>
            <a:r>
              <a:rPr lang="ru-RU" sz="2800" b="1" dirty="0" err="1">
                <a:solidFill>
                  <a:srgbClr val="C00000"/>
                </a:solidFill>
              </a:rPr>
              <a:t>галузь</a:t>
            </a:r>
            <a:r>
              <a:rPr lang="ru-RU" sz="2800" b="1" dirty="0">
                <a:solidFill>
                  <a:srgbClr val="C00000"/>
                </a:solidFill>
              </a:rPr>
              <a:t>​</a:t>
            </a:r>
            <a:br>
              <a:rPr lang="ru-RU" sz="2800" b="1" dirty="0">
                <a:solidFill>
                  <a:srgbClr val="C00000"/>
                </a:solidFill>
              </a:rPr>
            </a:br>
            <a:r>
              <a:rPr lang="ru-RU" sz="2800" b="1" dirty="0">
                <a:solidFill>
                  <a:srgbClr val="C00000"/>
                </a:solidFill>
              </a:rPr>
              <a:t>у Державному </a:t>
            </a:r>
            <a:r>
              <a:rPr lang="ru-RU" sz="2800" b="1" dirty="0" err="1">
                <a:solidFill>
                  <a:srgbClr val="C00000"/>
                </a:solidFill>
              </a:rPr>
              <a:t>стандарті</a:t>
            </a:r>
            <a:r>
              <a:rPr lang="ru-RU" sz="2800" b="1" dirty="0">
                <a:solidFill>
                  <a:srgbClr val="C00000"/>
                </a:solidFill>
              </a:rPr>
              <a:t> </a:t>
            </a:r>
            <a:r>
              <a:rPr lang="ru-RU" sz="2800" b="1" dirty="0" err="1">
                <a:solidFill>
                  <a:srgbClr val="C00000"/>
                </a:solidFill>
              </a:rPr>
              <a:t>початкової</a:t>
            </a:r>
            <a:r>
              <a:rPr lang="ru-RU" sz="2800" b="1" dirty="0">
                <a:solidFill>
                  <a:srgbClr val="C00000"/>
                </a:solidFill>
              </a:rPr>
              <a:t> </a:t>
            </a:r>
            <a:r>
              <a:rPr lang="ru-RU" sz="2800" b="1" dirty="0" err="1">
                <a:solidFill>
                  <a:srgbClr val="C00000"/>
                </a:solidFill>
              </a:rPr>
              <a:t>освіти</a:t>
            </a:r>
            <a:r>
              <a:rPr lang="ru-RU" sz="2800" b="1" dirty="0">
                <a:solidFill>
                  <a:srgbClr val="C00000"/>
                </a:solidFill>
              </a:rPr>
              <a:t> та Державному </a:t>
            </a:r>
            <a:r>
              <a:rPr lang="ru-RU" sz="2800" b="1" dirty="0" err="1">
                <a:solidFill>
                  <a:srgbClr val="C00000"/>
                </a:solidFill>
              </a:rPr>
              <a:t>стандарті</a:t>
            </a:r>
            <a:r>
              <a:rPr lang="ru-RU" sz="2800" b="1" dirty="0">
                <a:solidFill>
                  <a:srgbClr val="C00000"/>
                </a:solidFill>
              </a:rPr>
              <a:t> </a:t>
            </a:r>
            <a:r>
              <a:rPr lang="ru-RU" sz="2800" b="1" dirty="0" err="1">
                <a:solidFill>
                  <a:srgbClr val="C00000"/>
                </a:solidFill>
              </a:rPr>
              <a:t>базової</a:t>
            </a:r>
            <a:r>
              <a:rPr lang="ru-RU" sz="2800" b="1" dirty="0">
                <a:solidFill>
                  <a:srgbClr val="C00000"/>
                </a:solidFill>
              </a:rPr>
              <a:t> </a:t>
            </a:r>
            <a:r>
              <a:rPr lang="ru-RU" sz="2800" b="1" dirty="0" err="1">
                <a:solidFill>
                  <a:srgbClr val="C00000"/>
                </a:solidFill>
              </a:rPr>
              <a:t>середньої</a:t>
            </a:r>
            <a:r>
              <a:rPr lang="ru-RU" sz="2800" b="1" dirty="0">
                <a:solidFill>
                  <a:srgbClr val="C00000"/>
                </a:solidFill>
              </a:rPr>
              <a:t> </a:t>
            </a:r>
            <a:r>
              <a:rPr lang="ru-RU" sz="2800" b="1" dirty="0" err="1">
                <a:solidFill>
                  <a:srgbClr val="C00000"/>
                </a:solidFill>
              </a:rPr>
              <a:t>освіти</a:t>
            </a:r>
            <a:endParaRPr lang="uk-UA" sz="2800" b="1" dirty="0">
              <a:solidFill>
                <a:srgbClr val="C00000"/>
              </a:solidFill>
            </a:endParaRPr>
          </a:p>
        </p:txBody>
      </p:sp>
      <p:sp>
        <p:nvSpPr>
          <p:cNvPr id="4" name="Місце для номера слайда 3">
            <a:extLst>
              <a:ext uri="{FF2B5EF4-FFF2-40B4-BE49-F238E27FC236}">
                <a16:creationId xmlns:a16="http://schemas.microsoft.com/office/drawing/2014/main" id="{1D69BD51-2940-FB7B-ADAD-550FD2C5856D}"/>
              </a:ext>
            </a:extLst>
          </p:cNvPr>
          <p:cNvSpPr>
            <a:spLocks noGrp="1"/>
          </p:cNvSpPr>
          <p:nvPr>
            <p:ph type="sldNum" idx="12"/>
          </p:nvPr>
        </p:nvSpPr>
        <p:spPr/>
        <p:txBody>
          <a:bodyPr/>
          <a:lstStyle/>
          <a:p>
            <a:fld id="{00000000-1234-1234-1234-123412341234}" type="slidenum">
              <a:rPr lang="uk-UA" smtClean="0"/>
              <a:pPr/>
              <a:t>25</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168505DA-2742-2077-327C-B3383914DDA4}"/>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graphicFrame>
        <p:nvGraphicFramePr>
          <p:cNvPr id="9" name="Таблиця 8">
            <a:extLst>
              <a:ext uri="{FF2B5EF4-FFF2-40B4-BE49-F238E27FC236}">
                <a16:creationId xmlns:a16="http://schemas.microsoft.com/office/drawing/2014/main" id="{81E042C1-0748-2967-3E49-0F06748AF48B}"/>
              </a:ext>
            </a:extLst>
          </p:cNvPr>
          <p:cNvGraphicFramePr>
            <a:graphicFrameLocks noGrp="1"/>
          </p:cNvGraphicFramePr>
          <p:nvPr>
            <p:extLst>
              <p:ext uri="{D42A27DB-BD31-4B8C-83A1-F6EECF244321}">
                <p14:modId xmlns:p14="http://schemas.microsoft.com/office/powerpoint/2010/main" val="1143821792"/>
              </p:ext>
            </p:extLst>
          </p:nvPr>
        </p:nvGraphicFramePr>
        <p:xfrm>
          <a:off x="734292" y="1480286"/>
          <a:ext cx="10778835" cy="1419686"/>
        </p:xfrm>
        <a:graphic>
          <a:graphicData uri="http://schemas.openxmlformats.org/drawingml/2006/table">
            <a:tbl>
              <a:tblPr/>
              <a:tblGrid>
                <a:gridCol w="2382981">
                  <a:extLst>
                    <a:ext uri="{9D8B030D-6E8A-4147-A177-3AD203B41FA5}">
                      <a16:colId xmlns:a16="http://schemas.microsoft.com/office/drawing/2014/main" val="2804793786"/>
                    </a:ext>
                  </a:extLst>
                </a:gridCol>
                <a:gridCol w="4522358">
                  <a:extLst>
                    <a:ext uri="{9D8B030D-6E8A-4147-A177-3AD203B41FA5}">
                      <a16:colId xmlns:a16="http://schemas.microsoft.com/office/drawing/2014/main" val="3190397539"/>
                    </a:ext>
                  </a:extLst>
                </a:gridCol>
                <a:gridCol w="3873496">
                  <a:extLst>
                    <a:ext uri="{9D8B030D-6E8A-4147-A177-3AD203B41FA5}">
                      <a16:colId xmlns:a16="http://schemas.microsoft.com/office/drawing/2014/main" val="2619080741"/>
                    </a:ext>
                  </a:extLst>
                </a:gridCol>
              </a:tblGrid>
              <a:tr h="322345">
                <a:tc rowSpan="2">
                  <a:txBody>
                    <a:bodyPr/>
                    <a:lstStyle/>
                    <a:p>
                      <a:pPr algn="l" fontAlgn="base"/>
                      <a:r>
                        <a:rPr lang="ru-RU" sz="1200" b="1" i="0">
                          <a:solidFill>
                            <a:srgbClr val="000000"/>
                          </a:solidFill>
                          <a:effectLst/>
                          <a:latin typeface="Source Serif 4 14pt Black" panose="02040603050405020204" pitchFamily="18" charset="0"/>
                          <a:ea typeface="Source Serif 4 14pt Black" panose="02040603050405020204" pitchFamily="18" charset="0"/>
                        </a:rPr>
                        <a:t>Загальні результати навчання здобувачів освіти​</a:t>
                      </a:r>
                      <a:endParaRPr lang="ru-RU" sz="1100" b="1" i="0">
                        <a:solidFill>
                          <a:srgbClr val="000000"/>
                        </a:solidFill>
                        <a:effectLst/>
                        <a:latin typeface="Source Serif 4 14pt Black" panose="02040603050405020204" pitchFamily="18" charset="0"/>
                        <a:ea typeface="Source Serif 4 14pt Black" panose="02040603050405020204" pitchFamily="18" charset="0"/>
                      </a:endParaRPr>
                    </a:p>
                  </a:txBody>
                  <a:tcPr marL="68767" marR="68767" marT="34383" marB="34383">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gridSpan="2">
                  <a:txBody>
                    <a:bodyPr/>
                    <a:lstStyle/>
                    <a:p>
                      <a:pPr algn="ctr" fontAlgn="base"/>
                      <a:r>
                        <a:rPr lang="ru-RU" sz="1200" b="1" i="0">
                          <a:solidFill>
                            <a:srgbClr val="000000"/>
                          </a:solidFill>
                          <a:effectLst/>
                          <a:latin typeface="Source Serif 4 14pt Black" panose="02040603050405020204" pitchFamily="18" charset="0"/>
                          <a:ea typeface="Source Serif 4 14pt Black" panose="02040603050405020204" pitchFamily="18" charset="0"/>
                        </a:rPr>
                        <a:t>Обов’язкові результати навчання здобувачів освіти​</a:t>
                      </a:r>
                      <a:endParaRPr lang="ru-RU" sz="1100" b="1" i="0">
                        <a:solidFill>
                          <a:srgbClr val="000000"/>
                        </a:solidFill>
                        <a:effectLst/>
                        <a:latin typeface="Source Serif 4 14pt Black" panose="02040603050405020204" pitchFamily="18" charset="0"/>
                        <a:ea typeface="Source Serif 4 14pt Black" panose="02040603050405020204" pitchFamily="18" charset="0"/>
                      </a:endParaRPr>
                    </a:p>
                  </a:txBody>
                  <a:tcPr marL="68767" marR="68767" marT="34383" marB="34383">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1836689395"/>
                  </a:ext>
                </a:extLst>
              </a:tr>
              <a:tr h="272202">
                <a:tc vMerge="1">
                  <a:txBody>
                    <a:bodyPr/>
                    <a:lstStyle/>
                    <a:p>
                      <a:endParaRPr lang="uk-UA"/>
                    </a:p>
                  </a:txBody>
                  <a:tcPr/>
                </a:tc>
                <a:tc>
                  <a:txBody>
                    <a:bodyPr/>
                    <a:lstStyle/>
                    <a:p>
                      <a:pPr algn="ctr"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1-2 класи​</a:t>
                      </a:r>
                      <a:endParaRPr lang="uk-UA" sz="1100" b="1" i="0" dirty="0">
                        <a:solidFill>
                          <a:srgbClr val="000000"/>
                        </a:solidFill>
                        <a:effectLst/>
                        <a:latin typeface="Source Serif 4 14pt Black" panose="02040603050405020204" pitchFamily="18" charset="0"/>
                        <a:ea typeface="Source Serif 4 14pt Black" panose="02040603050405020204" pitchFamily="18" charset="0"/>
                      </a:endParaRPr>
                    </a:p>
                  </a:txBody>
                  <a:tcPr marL="68767" marR="68767" marT="34383" marB="34383">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ctr"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3-4 класи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endParaRPr lang="uk-UA" sz="1100" b="0" i="0" dirty="0">
                        <a:solidFill>
                          <a:srgbClr val="000000"/>
                        </a:solidFill>
                        <a:effectLst/>
                        <a:latin typeface="Source Serif 4 14pt Medium" panose="02040603050405020204" pitchFamily="18" charset="0"/>
                        <a:ea typeface="Source Serif 4 14pt Medium" panose="02040603050405020204" pitchFamily="18" charset="0"/>
                      </a:endParaRPr>
                    </a:p>
                  </a:txBody>
                  <a:tcPr marL="68767" marR="68767" marT="34383" marB="34383">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4816164"/>
                  </a:ext>
                </a:extLst>
              </a:tr>
              <a:tr h="802280">
                <a:tc>
                  <a:txBody>
                    <a:bodyPr/>
                    <a:lstStyle/>
                    <a:p>
                      <a:pPr algn="l" fontAlgn="base"/>
                      <a:r>
                        <a:rPr lang="ru-RU" sz="1200" b="0" i="0">
                          <a:solidFill>
                            <a:srgbClr val="000000"/>
                          </a:solidFill>
                          <a:effectLst/>
                          <a:latin typeface="Source Serif 4 14pt Medium" panose="02040603050405020204" pitchFamily="18" charset="0"/>
                          <a:ea typeface="Source Serif 4 14pt Medium" panose="02040603050405020204" pitchFamily="18" charset="0"/>
                        </a:rPr>
                        <a:t>Перетворює усну інформацію в різні форми повідомлень​</a:t>
                      </a:r>
                      <a:endParaRPr lang="ru-RU" sz="1100" b="0" i="0">
                        <a:solidFill>
                          <a:srgbClr val="000000"/>
                        </a:solidFill>
                        <a:effectLst/>
                        <a:latin typeface="Source Serif 4 14pt Medium" panose="02040603050405020204" pitchFamily="18" charset="0"/>
                        <a:ea typeface="Source Serif 4 14pt Medium" panose="02040603050405020204" pitchFamily="18" charset="0"/>
                      </a:endParaRPr>
                    </a:p>
                  </a:txBody>
                  <a:tcPr marL="68767" marR="68767" marT="34383" marB="34383">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відтворює</a:t>
                      </a:r>
                      <a:r>
                        <a:rPr lang="ru-RU" sz="12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основний</a:t>
                      </a:r>
                      <a:r>
                        <a:rPr lang="ru-RU" sz="12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зміст</a:t>
                      </a:r>
                      <a:r>
                        <a:rPr lang="ru-RU" sz="12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усного</a:t>
                      </a:r>
                      <a:r>
                        <a:rPr lang="ru-RU" sz="12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повідомлення</a:t>
                      </a:r>
                      <a:r>
                        <a:rPr lang="ru-RU" sz="12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відповідно</a:t>
                      </a:r>
                      <a:r>
                        <a:rPr lang="ru-RU" sz="12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до мети</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на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основі</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почутого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малює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добирає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ілюстрації</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передає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інформацію</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графічно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[2 МОВ 1.2]​</a:t>
                      </a:r>
                      <a:endParaRPr lang="ru-RU" sz="1100" b="0" i="0" dirty="0">
                        <a:solidFill>
                          <a:srgbClr val="000000"/>
                        </a:solidFill>
                        <a:effectLst/>
                        <a:latin typeface="Source Serif 4 14pt Medium" panose="02040603050405020204" pitchFamily="18" charset="0"/>
                        <a:ea typeface="Source Serif 4 14pt Medium" panose="02040603050405020204" pitchFamily="18" charset="0"/>
                      </a:endParaRPr>
                    </a:p>
                  </a:txBody>
                  <a:tcPr marL="68767" marR="68767" marT="34383" marB="34383">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r>
                        <a:rPr lang="ru-RU" sz="1200" b="0" i="0" dirty="0">
                          <a:solidFill>
                            <a:srgbClr val="000000"/>
                          </a:solidFill>
                          <a:effectLst/>
                          <a:latin typeface="Source Serif 4 14pt Medium" panose="02040603050405020204" pitchFamily="18" charset="0"/>
                          <a:ea typeface="Source Serif 4 14pt Medium" panose="02040603050405020204" pitchFamily="18" charset="0"/>
                        </a:rPr>
                        <a:t>на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основі</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почутого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створює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асоціативні</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схеми</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таблиці</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стисло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і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вибірково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передає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зміст</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почутого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переказує</a:t>
                      </a:r>
                      <a:r>
                        <a:rPr lang="ru-RU" sz="12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текст за </a:t>
                      </a:r>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різними</a:t>
                      </a:r>
                      <a:r>
                        <a:rPr lang="ru-RU" sz="12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завданнями</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[4 МОВ 1.2]​</a:t>
                      </a:r>
                      <a:endParaRPr lang="ru-RU" sz="1100" b="0" i="0" dirty="0">
                        <a:solidFill>
                          <a:srgbClr val="000000"/>
                        </a:solidFill>
                        <a:effectLst/>
                        <a:latin typeface="Source Serif 4 14pt Medium" panose="02040603050405020204" pitchFamily="18" charset="0"/>
                        <a:ea typeface="Source Serif 4 14pt Medium" panose="02040603050405020204" pitchFamily="18" charset="0"/>
                      </a:endParaRPr>
                    </a:p>
                  </a:txBody>
                  <a:tcPr marL="68767" marR="68767" marT="34383" marB="34383">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3027588"/>
                  </a:ext>
                </a:extLst>
              </a:tr>
            </a:tbl>
          </a:graphicData>
        </a:graphic>
      </p:graphicFrame>
      <p:sp>
        <p:nvSpPr>
          <p:cNvPr id="10" name="Rectangle 2">
            <a:extLst>
              <a:ext uri="{FF2B5EF4-FFF2-40B4-BE49-F238E27FC236}">
                <a16:creationId xmlns:a16="http://schemas.microsoft.com/office/drawing/2014/main" id="{B6D4C35D-A51C-8AE4-DA05-C29A003BAC8C}"/>
              </a:ext>
            </a:extLst>
          </p:cNvPr>
          <p:cNvSpPr>
            <a:spLocks noChangeArrowheads="1"/>
          </p:cNvSpPr>
          <p:nvPr/>
        </p:nvSpPr>
        <p:spPr bwMode="auto">
          <a:xfrm>
            <a:off x="464127" y="1280338"/>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Source Serif 4 14pt Medium" panose="02040603050405020204" pitchFamily="18" charset="0"/>
                <a:ea typeface="Source Serif 4 14pt Medium" panose="0204060305040502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Source Serif 4 14pt Medium" panose="02040603050405020204" pitchFamily="18" charset="0"/>
              <a:ea typeface="Source Serif 4 14pt Medium" panose="020406030504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Source Serif 4 14pt Medium" panose="02040603050405020204" pitchFamily="18" charset="0"/>
              <a:ea typeface="Source Serif 4 14pt Medium" panose="02040603050405020204" pitchFamily="18" charset="0"/>
            </a:endParaRPr>
          </a:p>
        </p:txBody>
      </p:sp>
      <p:graphicFrame>
        <p:nvGraphicFramePr>
          <p:cNvPr id="13" name="Таблиця 12">
            <a:extLst>
              <a:ext uri="{FF2B5EF4-FFF2-40B4-BE49-F238E27FC236}">
                <a16:creationId xmlns:a16="http://schemas.microsoft.com/office/drawing/2014/main" id="{D6E0020F-B47B-323E-BD15-D1CC47F8DFE9}"/>
              </a:ext>
            </a:extLst>
          </p:cNvPr>
          <p:cNvGraphicFramePr>
            <a:graphicFrameLocks noGrp="1"/>
          </p:cNvGraphicFramePr>
          <p:nvPr>
            <p:extLst>
              <p:ext uri="{D42A27DB-BD31-4B8C-83A1-F6EECF244321}">
                <p14:modId xmlns:p14="http://schemas.microsoft.com/office/powerpoint/2010/main" val="3019993352"/>
              </p:ext>
            </p:extLst>
          </p:nvPr>
        </p:nvGraphicFramePr>
        <p:xfrm>
          <a:off x="723901" y="2993078"/>
          <a:ext cx="10789226" cy="3351960"/>
        </p:xfrm>
        <a:graphic>
          <a:graphicData uri="http://schemas.openxmlformats.org/drawingml/2006/table">
            <a:tbl>
              <a:tblPr/>
              <a:tblGrid>
                <a:gridCol w="2382981">
                  <a:extLst>
                    <a:ext uri="{9D8B030D-6E8A-4147-A177-3AD203B41FA5}">
                      <a16:colId xmlns:a16="http://schemas.microsoft.com/office/drawing/2014/main" val="1574301760"/>
                    </a:ext>
                  </a:extLst>
                </a:gridCol>
                <a:gridCol w="2296391">
                  <a:extLst>
                    <a:ext uri="{9D8B030D-6E8A-4147-A177-3AD203B41FA5}">
                      <a16:colId xmlns:a16="http://schemas.microsoft.com/office/drawing/2014/main" val="4691320"/>
                    </a:ext>
                  </a:extLst>
                </a:gridCol>
                <a:gridCol w="2234045">
                  <a:extLst>
                    <a:ext uri="{9D8B030D-6E8A-4147-A177-3AD203B41FA5}">
                      <a16:colId xmlns:a16="http://schemas.microsoft.com/office/drawing/2014/main" val="2873303300"/>
                    </a:ext>
                  </a:extLst>
                </a:gridCol>
                <a:gridCol w="1818409">
                  <a:extLst>
                    <a:ext uri="{9D8B030D-6E8A-4147-A177-3AD203B41FA5}">
                      <a16:colId xmlns:a16="http://schemas.microsoft.com/office/drawing/2014/main" val="620505436"/>
                    </a:ext>
                  </a:extLst>
                </a:gridCol>
                <a:gridCol w="2057400">
                  <a:extLst>
                    <a:ext uri="{9D8B030D-6E8A-4147-A177-3AD203B41FA5}">
                      <a16:colId xmlns:a16="http://schemas.microsoft.com/office/drawing/2014/main" val="883661637"/>
                    </a:ext>
                  </a:extLst>
                </a:gridCol>
              </a:tblGrid>
              <a:tr h="319247">
                <a:tc rowSpan="2">
                  <a:txBody>
                    <a:bodyPr/>
                    <a:lstStyle/>
                    <a:p>
                      <a:pPr algn="l" fontAlgn="base"/>
                      <a:r>
                        <a:rPr lang="uk-UA" sz="1100" b="1" i="0" dirty="0">
                          <a:solidFill>
                            <a:srgbClr val="000000"/>
                          </a:solidFill>
                          <a:effectLst/>
                          <a:latin typeface="Source Serif 4 14pt Black" panose="02040603050405020204" pitchFamily="18" charset="0"/>
                          <a:ea typeface="Source Serif 4 14pt Black" panose="02040603050405020204" pitchFamily="18" charset="0"/>
                        </a:rPr>
                        <a:t>Загальні результати​</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gridSpan="2">
                  <a:txBody>
                    <a:bodyPr/>
                    <a:lstStyle/>
                    <a:p>
                      <a:pPr algn="ctr" fontAlgn="base"/>
                      <a:r>
                        <a:rPr lang="uk-UA" sz="1100" b="1" i="0">
                          <a:solidFill>
                            <a:srgbClr val="000000"/>
                          </a:solidFill>
                          <a:effectLst/>
                          <a:latin typeface="Source Serif 4 14pt Black" panose="02040603050405020204" pitchFamily="18" charset="0"/>
                          <a:ea typeface="Source Serif 4 14pt Black" panose="02040603050405020204" pitchFamily="18" charset="0"/>
                        </a:rPr>
                        <a:t>Обовʼязкові результати (5-6 класи)​</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hMerge="1">
                  <a:txBody>
                    <a:bodyPr/>
                    <a:lstStyle/>
                    <a:p>
                      <a:endParaRPr lang="uk-UA"/>
                    </a:p>
                  </a:txBody>
                  <a:tcPr/>
                </a:tc>
                <a:tc gridSpan="2">
                  <a:txBody>
                    <a:bodyPr/>
                    <a:lstStyle/>
                    <a:p>
                      <a:pPr algn="ctr" fontAlgn="base"/>
                      <a:r>
                        <a:rPr lang="uk-UA" sz="1100" b="1" i="0" dirty="0" err="1">
                          <a:solidFill>
                            <a:srgbClr val="000000"/>
                          </a:solidFill>
                          <a:effectLst/>
                          <a:latin typeface="Source Serif 4 14pt Black" panose="02040603050405020204" pitchFamily="18" charset="0"/>
                          <a:ea typeface="Source Serif 4 14pt Black" panose="02040603050405020204" pitchFamily="18" charset="0"/>
                        </a:rPr>
                        <a:t>Обовʼязкові</a:t>
                      </a:r>
                      <a:r>
                        <a:rPr lang="uk-UA" sz="1100" b="1" i="0" dirty="0">
                          <a:solidFill>
                            <a:srgbClr val="000000"/>
                          </a:solidFill>
                          <a:effectLst/>
                          <a:latin typeface="Source Serif 4 14pt Black" panose="02040603050405020204" pitchFamily="18" charset="0"/>
                          <a:ea typeface="Source Serif 4 14pt Black" panose="02040603050405020204" pitchFamily="18" charset="0"/>
                        </a:rPr>
                        <a:t> результати (7-9 класи)​</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1458780943"/>
                  </a:ext>
                </a:extLst>
              </a:tr>
              <a:tr h="443611">
                <a:tc vMerge="1">
                  <a:txBody>
                    <a:bodyPr/>
                    <a:lstStyle/>
                    <a:p>
                      <a:endParaRPr lang="uk-UA"/>
                    </a:p>
                  </a:txBody>
                  <a:tcPr/>
                </a:tc>
                <a:tc>
                  <a:txBody>
                    <a:bodyPr/>
                    <a:lstStyle/>
                    <a:p>
                      <a:pPr algn="ctr" fontAlgn="base"/>
                      <a:r>
                        <a:rPr lang="uk-UA" sz="1100" b="0" i="0">
                          <a:solidFill>
                            <a:srgbClr val="000000"/>
                          </a:solidFill>
                          <a:effectLst/>
                          <a:latin typeface="Source Serif 4 14pt Medium" panose="02040603050405020204" pitchFamily="18" charset="0"/>
                          <a:ea typeface="Source Serif 4 14pt Medium" panose="02040603050405020204" pitchFamily="18" charset="0"/>
                        </a:rPr>
                        <a:t>конкретні результати​</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ctr" fontAlgn="base"/>
                      <a:r>
                        <a:rPr lang="uk-UA" sz="1100" b="0" i="0">
                          <a:solidFill>
                            <a:srgbClr val="000000"/>
                          </a:solidFill>
                          <a:effectLst/>
                          <a:latin typeface="Source Serif 4 14pt Medium" panose="02040603050405020204" pitchFamily="18" charset="0"/>
                          <a:ea typeface="Source Serif 4 14pt Medium" panose="02040603050405020204" pitchFamily="18" charset="0"/>
                        </a:rPr>
                        <a:t>орієнтири для оцінювання​</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ctr" fontAlgn="base"/>
                      <a:r>
                        <a:rPr lang="uk-UA" sz="1100" b="0" i="0" dirty="0">
                          <a:solidFill>
                            <a:srgbClr val="000000"/>
                          </a:solidFill>
                          <a:effectLst/>
                          <a:latin typeface="Source Serif 4 14pt Medium" panose="02040603050405020204" pitchFamily="18" charset="0"/>
                          <a:ea typeface="Source Serif 4 14pt Medium" panose="02040603050405020204" pitchFamily="18" charset="0"/>
                        </a:rPr>
                        <a:t>конкретні результати​</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ctr" fontAlgn="base"/>
                      <a:r>
                        <a:rPr lang="uk-UA" sz="1100" b="0" i="0">
                          <a:solidFill>
                            <a:srgbClr val="000000"/>
                          </a:solidFill>
                          <a:effectLst/>
                          <a:latin typeface="Source Serif 4 14pt Medium" panose="02040603050405020204" pitchFamily="18" charset="0"/>
                          <a:ea typeface="Source Serif 4 14pt Medium" panose="02040603050405020204" pitchFamily="18" charset="0"/>
                        </a:rPr>
                        <a:t>орієнтири для оцінювання​</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2814001"/>
                  </a:ext>
                </a:extLst>
              </a:tr>
              <a:tr h="2439881">
                <a:tc>
                  <a:txBody>
                    <a:bodyPr/>
                    <a:lstStyle/>
                    <a:p>
                      <a:pPr algn="l" fontAlgn="base"/>
                      <a:r>
                        <a:rPr lang="ru-RU" sz="1100" b="0" i="0">
                          <a:solidFill>
                            <a:srgbClr val="000000"/>
                          </a:solidFill>
                          <a:effectLst/>
                          <a:latin typeface="Source Serif 4 14pt Medium" panose="02040603050405020204" pitchFamily="18" charset="0"/>
                          <a:ea typeface="Source Serif 4 14pt Medium" panose="02040603050405020204" pitchFamily="18" charset="0"/>
                        </a:rPr>
                        <a:t>Перетворює інформацію з почутого повідомлення в різні форми повідомлень​</a:t>
                      </a:r>
                    </a:p>
                    <a:p>
                      <a:pPr algn="l" fontAlgn="base"/>
                      <a:r>
                        <a:rPr lang="ru-RU" sz="1100" b="0" i="0">
                          <a:solidFill>
                            <a:srgbClr val="000000"/>
                          </a:solidFill>
                          <a:effectLst/>
                          <a:latin typeface="Source Serif 4 14pt Medium" panose="02040603050405020204" pitchFamily="18" charset="0"/>
                          <a:ea typeface="Source Serif 4 14pt Medium" panose="02040603050405020204" pitchFamily="18" charset="0"/>
                        </a:rPr>
                        <a:t>[МОВ 1.2] ​</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усно</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відтворює</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зміст</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почутого</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повідомлення</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зокрема</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художнього</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тексту,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медіатексту</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акцентуючи</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увагу</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на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окремих</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деталях ​</a:t>
                      </a:r>
                    </a:p>
                    <a:p>
                      <a:pPr algn="l" fontAlgn="base"/>
                      <a:r>
                        <a:rPr lang="ru-RU" sz="1100" b="0" i="0" dirty="0">
                          <a:solidFill>
                            <a:srgbClr val="000000"/>
                          </a:solidFill>
                          <a:effectLst/>
                          <a:latin typeface="Source Serif 4 14pt Medium" panose="02040603050405020204" pitchFamily="18" charset="0"/>
                          <a:ea typeface="Source Serif 4 14pt Medium" panose="02040603050405020204" pitchFamily="18" charset="0"/>
                        </a:rPr>
                        <a:t>[6 МОВ 1.2.1] ​</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стисло</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переказує</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зміст</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почутого</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повідомлення</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зокрема</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художнього</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тексту,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медіатексту</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підпорядковуючи</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намір</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br>
                        <a:rPr lang="ru-RU" sz="1100" b="0" i="0" dirty="0">
                          <a:solidFill>
                            <a:srgbClr val="000000"/>
                          </a:solidFill>
                          <a:effectLst/>
                          <a:latin typeface="Source Serif 4 14pt Medium" panose="02040603050405020204" pitchFamily="18" charset="0"/>
                          <a:ea typeface="Source Serif 4 14pt Medium" panose="02040603050405020204" pitchFamily="18" charset="0"/>
                        </a:rPr>
                      </a:b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висловлення</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темі</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та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основній</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думці</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p>
                    <a:p>
                      <a:pPr algn="l" fontAlgn="base"/>
                      <a:r>
                        <a:rPr lang="ru-RU" sz="1100" b="0" i="0" dirty="0">
                          <a:solidFill>
                            <a:srgbClr val="000000"/>
                          </a:solidFill>
                          <a:effectLst/>
                          <a:latin typeface="Source Serif 4 14pt Medium" panose="02040603050405020204" pitchFamily="18" charset="0"/>
                          <a:ea typeface="Source Serif 4 14pt Medium" panose="02040603050405020204" pitchFamily="18" charset="0"/>
                        </a:rPr>
                        <a:t>[6 МОВ 1.2.1-1]​</a:t>
                      </a:r>
                    </a:p>
                    <a:p>
                      <a:pPr algn="l" fontAlgn="base"/>
                      <a:r>
                        <a:rPr lang="ru-RU" sz="1100" b="0" i="0" dirty="0">
                          <a:solidFill>
                            <a:srgbClr val="000000"/>
                          </a:solidFill>
                          <a:effectLst/>
                          <a:latin typeface="Source Serif 4 14pt Medium" panose="02040603050405020204" pitchFamily="18" charset="0"/>
                          <a:ea typeface="Source Serif 4 14pt Medium" panose="02040603050405020204" pitchFamily="18" charset="0"/>
                        </a:rPr>
                        <a:t>​</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переказує</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почуте</a:t>
                      </a:r>
                      <a:r>
                        <a:rPr lang="ru-RU"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повідомлення</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зокрема</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художній</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текст,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медіатекст</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у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різний</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спосіб</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відповідно</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до мети і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ситуації</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100" b="0" i="0" dirty="0" err="1">
                          <a:solidFill>
                            <a:srgbClr val="000000"/>
                          </a:solidFill>
                          <a:effectLst/>
                          <a:latin typeface="Source Serif 4 14pt Medium" panose="02040603050405020204" pitchFamily="18" charset="0"/>
                          <a:ea typeface="Source Serif 4 14pt Medium" panose="02040603050405020204" pitchFamily="18" charset="0"/>
                        </a:rPr>
                        <a:t>спілкування</a:t>
                      </a:r>
                      <a:r>
                        <a:rPr lang="ru-RU" sz="1100" b="0" i="0" dirty="0">
                          <a:solidFill>
                            <a:srgbClr val="000000"/>
                          </a:solidFill>
                          <a:effectLst/>
                          <a:latin typeface="Source Serif 4 14pt Medium" panose="02040603050405020204" pitchFamily="18" charset="0"/>
                          <a:ea typeface="Source Serif 4 14pt Medium" panose="02040603050405020204" pitchFamily="18" charset="0"/>
                        </a:rPr>
                        <a:t> ​</a:t>
                      </a:r>
                    </a:p>
                    <a:p>
                      <a:pPr algn="l" fontAlgn="base"/>
                      <a:r>
                        <a:rPr lang="ru-RU" sz="1100" b="0" i="0" dirty="0">
                          <a:solidFill>
                            <a:srgbClr val="000000"/>
                          </a:solidFill>
                          <a:effectLst/>
                          <a:latin typeface="Source Serif 4 14pt Medium" panose="02040603050405020204" pitchFamily="18" charset="0"/>
                          <a:ea typeface="Source Serif 4 14pt Medium" panose="02040603050405020204" pitchFamily="18" charset="0"/>
                        </a:rPr>
                        <a:t>[9 МОВ 1.2.1] ​</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r>
                        <a:rPr lang="uk-UA" sz="1100" b="0" i="0" dirty="0">
                          <a:solidFill>
                            <a:srgbClr val="000000"/>
                          </a:solidFill>
                          <a:effectLst/>
                          <a:highlight>
                            <a:srgbClr val="FFFF00"/>
                          </a:highlight>
                          <a:latin typeface="Source Serif 4 14pt Medium" panose="02040603050405020204" pitchFamily="18" charset="0"/>
                          <a:ea typeface="Source Serif 4 14pt Medium" panose="02040603050405020204" pitchFamily="18" charset="0"/>
                        </a:rPr>
                        <a:t>переказує почуте повідомлення </a:t>
                      </a:r>
                      <a:r>
                        <a:rPr lang="uk-UA" sz="1100" b="0" i="0" dirty="0">
                          <a:solidFill>
                            <a:srgbClr val="000000"/>
                          </a:solidFill>
                          <a:effectLst/>
                          <a:latin typeface="Source Serif 4 14pt Medium" panose="02040603050405020204" pitchFamily="18" charset="0"/>
                          <a:ea typeface="Source Serif 4 14pt Medium" panose="02040603050405020204" pitchFamily="18" charset="0"/>
                        </a:rPr>
                        <a:t>(зокрема художній текст, </a:t>
                      </a:r>
                      <a:r>
                        <a:rPr lang="uk-UA" sz="1100" b="0" i="0" dirty="0" err="1">
                          <a:solidFill>
                            <a:srgbClr val="000000"/>
                          </a:solidFill>
                          <a:effectLst/>
                          <a:latin typeface="Source Serif 4 14pt Medium" panose="02040603050405020204" pitchFamily="18" charset="0"/>
                          <a:ea typeface="Source Serif 4 14pt Medium" panose="02040603050405020204" pitchFamily="18" charset="0"/>
                        </a:rPr>
                        <a:t>медіатекст</a:t>
                      </a:r>
                      <a:r>
                        <a:rPr lang="uk-UA" sz="1100" b="0" i="0" dirty="0">
                          <a:solidFill>
                            <a:srgbClr val="000000"/>
                          </a:solidFill>
                          <a:effectLst/>
                          <a:latin typeface="Source Serif 4 14pt Medium" panose="02040603050405020204" pitchFamily="18" charset="0"/>
                          <a:ea typeface="Source Serif 4 14pt Medium" panose="02040603050405020204" pitchFamily="18" charset="0"/>
                        </a:rPr>
                        <a:t>) докладно, стисло, вибірково, творчо, акцентуючи увагу на змісті в цілому, на окремих важливих деталях або фрагментах почутого повідомлення (зокрема художнього тексту, </a:t>
                      </a:r>
                      <a:r>
                        <a:rPr lang="uk-UA" sz="1100" b="0" i="0" dirty="0" err="1">
                          <a:solidFill>
                            <a:srgbClr val="000000"/>
                          </a:solidFill>
                          <a:effectLst/>
                          <a:latin typeface="Source Serif 4 14pt Medium" panose="02040603050405020204" pitchFamily="18" charset="0"/>
                          <a:ea typeface="Source Serif 4 14pt Medium" panose="02040603050405020204" pitchFamily="18" charset="0"/>
                        </a:rPr>
                        <a:t>медіатексту</a:t>
                      </a:r>
                      <a:r>
                        <a:rPr lang="uk-UA" sz="1100" b="0" i="0" dirty="0">
                          <a:solidFill>
                            <a:srgbClr val="000000"/>
                          </a:solidFill>
                          <a:effectLst/>
                          <a:latin typeface="Source Serif 4 14pt Medium" panose="02040603050405020204" pitchFamily="18" charset="0"/>
                          <a:ea typeface="Source Serif 4 14pt Medium" panose="02040603050405020204" pitchFamily="18" charset="0"/>
                        </a:rPr>
                        <a:t>) відповідно до мети і ситуації спілкування ​</a:t>
                      </a:r>
                    </a:p>
                    <a:p>
                      <a:pPr algn="l" fontAlgn="base"/>
                      <a:r>
                        <a:rPr lang="uk-UA" sz="1100" b="0" i="0" dirty="0">
                          <a:solidFill>
                            <a:srgbClr val="000000"/>
                          </a:solidFill>
                          <a:effectLst/>
                          <a:latin typeface="Source Serif 4 14pt Medium" panose="02040603050405020204" pitchFamily="18" charset="0"/>
                          <a:ea typeface="Source Serif 4 14pt Medium" panose="02040603050405020204" pitchFamily="18" charset="0"/>
                        </a:rPr>
                        <a:t>[9 МОВ 1.2.1-1] ​</a:t>
                      </a:r>
                    </a:p>
                  </a:txBody>
                  <a:tcPr marL="74502" marR="74502" marT="37251" marB="37251">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60850"/>
                  </a:ext>
                </a:extLst>
              </a:tr>
            </a:tbl>
          </a:graphicData>
        </a:graphic>
      </p:graphicFrame>
      <p:sp>
        <p:nvSpPr>
          <p:cNvPr id="14" name="Rectangle 4">
            <a:extLst>
              <a:ext uri="{FF2B5EF4-FFF2-40B4-BE49-F238E27FC236}">
                <a16:creationId xmlns:a16="http://schemas.microsoft.com/office/drawing/2014/main" id="{836A1E56-5BBB-C3AD-DD77-A9E3AC95A071}"/>
              </a:ext>
            </a:extLst>
          </p:cNvPr>
          <p:cNvSpPr>
            <a:spLocks noChangeArrowheads="1"/>
          </p:cNvSpPr>
          <p:nvPr/>
        </p:nvSpPr>
        <p:spPr bwMode="auto">
          <a:xfrm>
            <a:off x="942109" y="32327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7427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095C3-F70C-7510-409E-03AD91A0F5B7}"/>
              </a:ext>
            </a:extLst>
          </p:cNvPr>
          <p:cNvSpPr>
            <a:spLocks noGrp="1"/>
          </p:cNvSpPr>
          <p:nvPr>
            <p:ph type="title"/>
          </p:nvPr>
        </p:nvSpPr>
        <p:spPr>
          <a:xfrm>
            <a:off x="2767012" y="257187"/>
            <a:ext cx="6657975" cy="528625"/>
          </a:xfrm>
        </p:spPr>
        <p:txBody>
          <a:bodyPr>
            <a:normAutofit fontScale="90000"/>
          </a:bodyPr>
          <a:lstStyle/>
          <a:p>
            <a:pPr algn="ctr"/>
            <a:r>
              <a:rPr lang="ru-RU" sz="2400" b="1" dirty="0" err="1">
                <a:solidFill>
                  <a:srgbClr val="C00000"/>
                </a:solidFill>
                <a:latin typeface="Source Serif 4 14pt" panose="02040603050405020204" pitchFamily="18" charset="0"/>
                <a:ea typeface="Source Serif 4 14pt" panose="02040603050405020204" pitchFamily="18" charset="0"/>
              </a:rPr>
              <a:t>Базова</a:t>
            </a:r>
            <a:r>
              <a:rPr lang="ru-RU" sz="2400" b="1" dirty="0">
                <a:solidFill>
                  <a:srgbClr val="C00000"/>
                </a:solidFill>
                <a:latin typeface="Source Serif 4 14pt" panose="02040603050405020204" pitchFamily="18" charset="0"/>
                <a:ea typeface="Source Serif 4 14pt" panose="02040603050405020204" pitchFamily="18" charset="0"/>
              </a:rPr>
              <a:t> </a:t>
            </a:r>
            <a:r>
              <a:rPr lang="ru-RU" sz="2400" b="1" dirty="0" err="1">
                <a:solidFill>
                  <a:srgbClr val="C00000"/>
                </a:solidFill>
                <a:latin typeface="Source Serif 4 14pt" panose="02040603050405020204" pitchFamily="18" charset="0"/>
                <a:ea typeface="Source Serif 4 14pt" panose="02040603050405020204" pitchFamily="18" charset="0"/>
              </a:rPr>
              <a:t>середня</a:t>
            </a:r>
            <a:r>
              <a:rPr lang="ru-RU" sz="2400" b="1" dirty="0">
                <a:solidFill>
                  <a:srgbClr val="C00000"/>
                </a:solidFill>
                <a:latin typeface="Source Serif 4 14pt" panose="02040603050405020204" pitchFamily="18" charset="0"/>
                <a:ea typeface="Source Serif 4 14pt" panose="02040603050405020204" pitchFamily="18" charset="0"/>
              </a:rPr>
              <a:t> </a:t>
            </a:r>
            <a:r>
              <a:rPr lang="ru-RU" sz="2400" b="1" dirty="0" err="1">
                <a:solidFill>
                  <a:srgbClr val="C00000"/>
                </a:solidFill>
                <a:latin typeface="Source Serif 4 14pt" panose="02040603050405020204" pitchFamily="18" charset="0"/>
                <a:ea typeface="Source Serif 4 14pt" panose="02040603050405020204" pitchFamily="18" charset="0"/>
              </a:rPr>
              <a:t>освіта</a:t>
            </a:r>
            <a:r>
              <a:rPr lang="ru-RU" sz="2400" b="1" dirty="0">
                <a:solidFill>
                  <a:srgbClr val="C00000"/>
                </a:solidFill>
                <a:latin typeface="Source Serif 4 14pt" panose="02040603050405020204" pitchFamily="18" charset="0"/>
                <a:ea typeface="Source Serif 4 14pt" panose="02040603050405020204" pitchFamily="18" charset="0"/>
              </a:rPr>
              <a:t>​</a:t>
            </a:r>
            <a:br>
              <a:rPr lang="ru-RU" sz="2400" b="1" dirty="0">
                <a:solidFill>
                  <a:srgbClr val="C00000"/>
                </a:solidFill>
                <a:latin typeface="Source Serif 4 14pt" panose="02040603050405020204" pitchFamily="18" charset="0"/>
                <a:ea typeface="Source Serif 4 14pt" panose="02040603050405020204" pitchFamily="18" charset="0"/>
              </a:rPr>
            </a:br>
            <a:r>
              <a:rPr lang="ru-RU" sz="2400" b="1" dirty="0" err="1">
                <a:solidFill>
                  <a:srgbClr val="C00000"/>
                </a:solidFill>
                <a:latin typeface="Source Serif 4 14pt" panose="02040603050405020204" pitchFamily="18" charset="0"/>
                <a:ea typeface="Source Serif 4 14pt" panose="02040603050405020204" pitchFamily="18" charset="0"/>
              </a:rPr>
              <a:t>Математична</a:t>
            </a:r>
            <a:r>
              <a:rPr lang="ru-RU" sz="2400" b="1" dirty="0">
                <a:solidFill>
                  <a:srgbClr val="C00000"/>
                </a:solidFill>
                <a:latin typeface="Source Serif 4 14pt" panose="02040603050405020204" pitchFamily="18" charset="0"/>
                <a:ea typeface="Source Serif 4 14pt" panose="02040603050405020204" pitchFamily="18" charset="0"/>
              </a:rPr>
              <a:t> </a:t>
            </a:r>
            <a:r>
              <a:rPr lang="ru-RU" sz="2400" b="1" dirty="0" err="1">
                <a:solidFill>
                  <a:srgbClr val="C00000"/>
                </a:solidFill>
                <a:latin typeface="Source Serif 4 14pt" panose="02040603050405020204" pitchFamily="18" charset="0"/>
                <a:ea typeface="Source Serif 4 14pt" panose="02040603050405020204" pitchFamily="18" charset="0"/>
              </a:rPr>
              <a:t>освітня</a:t>
            </a:r>
            <a:r>
              <a:rPr lang="ru-RU" sz="2400" b="1" dirty="0">
                <a:solidFill>
                  <a:srgbClr val="C00000"/>
                </a:solidFill>
                <a:latin typeface="Source Serif 4 14pt" panose="02040603050405020204" pitchFamily="18" charset="0"/>
                <a:ea typeface="Source Serif 4 14pt" panose="02040603050405020204" pitchFamily="18" charset="0"/>
              </a:rPr>
              <a:t> </a:t>
            </a:r>
            <a:r>
              <a:rPr lang="ru-RU" sz="2400" b="1" dirty="0" err="1">
                <a:solidFill>
                  <a:srgbClr val="C00000"/>
                </a:solidFill>
                <a:latin typeface="Source Serif 4 14pt" panose="02040603050405020204" pitchFamily="18" charset="0"/>
                <a:ea typeface="Source Serif 4 14pt" panose="02040603050405020204" pitchFamily="18" charset="0"/>
              </a:rPr>
              <a:t>галузь</a:t>
            </a:r>
            <a:r>
              <a:rPr lang="ru-RU" sz="2400" b="1" dirty="0">
                <a:solidFill>
                  <a:srgbClr val="C00000"/>
                </a:solidFill>
                <a:latin typeface="Source Serif 4 14pt" panose="02040603050405020204" pitchFamily="18" charset="0"/>
                <a:ea typeface="Source Serif 4 14pt" panose="02040603050405020204" pitchFamily="18" charset="0"/>
              </a:rPr>
              <a:t>​</a:t>
            </a:r>
            <a:endParaRPr lang="uk-UA" sz="2400" b="1" dirty="0">
              <a:solidFill>
                <a:srgbClr val="C00000"/>
              </a:solidFill>
              <a:latin typeface="Source Serif 4 14pt" panose="02040603050405020204" pitchFamily="18" charset="0"/>
              <a:ea typeface="Source Serif 4 14pt" panose="02040603050405020204" pitchFamily="18" charset="0"/>
            </a:endParaRPr>
          </a:p>
        </p:txBody>
      </p:sp>
      <p:sp>
        <p:nvSpPr>
          <p:cNvPr id="4" name="Місце для номера слайда 3">
            <a:extLst>
              <a:ext uri="{FF2B5EF4-FFF2-40B4-BE49-F238E27FC236}">
                <a16:creationId xmlns:a16="http://schemas.microsoft.com/office/drawing/2014/main" id="{3DADBDF6-8FF5-41B9-E5A2-068A0323662E}"/>
              </a:ext>
            </a:extLst>
          </p:cNvPr>
          <p:cNvSpPr>
            <a:spLocks noGrp="1"/>
          </p:cNvSpPr>
          <p:nvPr>
            <p:ph type="sldNum" idx="12"/>
          </p:nvPr>
        </p:nvSpPr>
        <p:spPr/>
        <p:txBody>
          <a:bodyPr/>
          <a:lstStyle/>
          <a:p>
            <a:fld id="{00000000-1234-1234-1234-123412341234}" type="slidenum">
              <a:rPr lang="uk-UA" smtClean="0"/>
              <a:pPr/>
              <a:t>26</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89067619-4F43-9B60-FAD3-6EB26CE22D97}"/>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graphicFrame>
        <p:nvGraphicFramePr>
          <p:cNvPr id="10" name="Таблиця 9">
            <a:extLst>
              <a:ext uri="{FF2B5EF4-FFF2-40B4-BE49-F238E27FC236}">
                <a16:creationId xmlns:a16="http://schemas.microsoft.com/office/drawing/2014/main" id="{0A157B67-4474-ABFA-C770-876354AF0EAA}"/>
              </a:ext>
            </a:extLst>
          </p:cNvPr>
          <p:cNvGraphicFramePr>
            <a:graphicFrameLocks noGrp="1"/>
          </p:cNvGraphicFramePr>
          <p:nvPr>
            <p:extLst>
              <p:ext uri="{D42A27DB-BD31-4B8C-83A1-F6EECF244321}">
                <p14:modId xmlns:p14="http://schemas.microsoft.com/office/powerpoint/2010/main" val="2220915129"/>
              </p:ext>
            </p:extLst>
          </p:nvPr>
        </p:nvGraphicFramePr>
        <p:xfrm>
          <a:off x="416560" y="1019087"/>
          <a:ext cx="11481031" cy="83055492"/>
        </p:xfrm>
        <a:graphic>
          <a:graphicData uri="http://schemas.openxmlformats.org/drawingml/2006/table">
            <a:tbl>
              <a:tblPr/>
              <a:tblGrid>
                <a:gridCol w="2380273">
                  <a:extLst>
                    <a:ext uri="{9D8B030D-6E8A-4147-A177-3AD203B41FA5}">
                      <a16:colId xmlns:a16="http://schemas.microsoft.com/office/drawing/2014/main" val="324655404"/>
                    </a:ext>
                  </a:extLst>
                </a:gridCol>
                <a:gridCol w="1900048">
                  <a:extLst>
                    <a:ext uri="{9D8B030D-6E8A-4147-A177-3AD203B41FA5}">
                      <a16:colId xmlns:a16="http://schemas.microsoft.com/office/drawing/2014/main" val="3343388676"/>
                    </a:ext>
                  </a:extLst>
                </a:gridCol>
                <a:gridCol w="1680815">
                  <a:extLst>
                    <a:ext uri="{9D8B030D-6E8A-4147-A177-3AD203B41FA5}">
                      <a16:colId xmlns:a16="http://schemas.microsoft.com/office/drawing/2014/main" val="3478437059"/>
                    </a:ext>
                  </a:extLst>
                </a:gridCol>
                <a:gridCol w="1997377">
                  <a:extLst>
                    <a:ext uri="{9D8B030D-6E8A-4147-A177-3AD203B41FA5}">
                      <a16:colId xmlns:a16="http://schemas.microsoft.com/office/drawing/2014/main" val="1749233024"/>
                    </a:ext>
                  </a:extLst>
                </a:gridCol>
                <a:gridCol w="1735282">
                  <a:extLst>
                    <a:ext uri="{9D8B030D-6E8A-4147-A177-3AD203B41FA5}">
                      <a16:colId xmlns:a16="http://schemas.microsoft.com/office/drawing/2014/main" val="405774205"/>
                    </a:ext>
                  </a:extLst>
                </a:gridCol>
                <a:gridCol w="1787236">
                  <a:extLst>
                    <a:ext uri="{9D8B030D-6E8A-4147-A177-3AD203B41FA5}">
                      <a16:colId xmlns:a16="http://schemas.microsoft.com/office/drawing/2014/main" val="1749604746"/>
                    </a:ext>
                  </a:extLst>
                </a:gridCol>
              </a:tblGrid>
              <a:tr h="0">
                <a:tc rowSpan="2">
                  <a:txBody>
                    <a:bodyPr/>
                    <a:lstStyle/>
                    <a:p>
                      <a:pPr algn="ctr"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11 ключових </a:t>
                      </a:r>
                      <a:r>
                        <a:rPr lang="uk-UA" sz="1200" b="1" i="0" dirty="0" err="1">
                          <a:solidFill>
                            <a:srgbClr val="000000"/>
                          </a:solidFill>
                          <a:effectLst/>
                          <a:latin typeface="Source Serif 4 14pt Black" panose="02040603050405020204" pitchFamily="18" charset="0"/>
                          <a:ea typeface="Source Serif 4 14pt Black" panose="02040603050405020204" pitchFamily="18" charset="0"/>
                        </a:rPr>
                        <a:t>компетентностей</a:t>
                      </a:r>
                      <a:r>
                        <a:rPr lang="uk-UA" sz="1200" b="1" i="0" dirty="0">
                          <a:solidFill>
                            <a:srgbClr val="000000"/>
                          </a:solidFill>
                          <a:effectLst/>
                          <a:latin typeface="Source Serif 4 14pt Black" panose="02040603050405020204" pitchFamily="18" charset="0"/>
                          <a:ea typeface="Source Serif 4 14pt Black" panose="02040603050405020204" pitchFamily="18" charset="0"/>
                        </a:rPr>
                        <a:t>​</a:t>
                      </a:r>
                    </a:p>
                  </a:txBody>
                  <a:tcPr marL="9324" marR="9324" marT="4662" marB="4662"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rowSpan="2">
                  <a:txBody>
                    <a:bodyPr/>
                    <a:lstStyle/>
                    <a:p>
                      <a:pPr algn="ctr" fontAlgn="base"/>
                      <a:r>
                        <a:rPr lang="uk-UA" sz="1200" b="1" i="0">
                          <a:solidFill>
                            <a:srgbClr val="000000"/>
                          </a:solidFill>
                          <a:effectLst/>
                          <a:latin typeface="Source Serif 4 14pt Black" panose="02040603050405020204" pitchFamily="18" charset="0"/>
                          <a:ea typeface="Source Serif 4 14pt Black" panose="02040603050405020204" pitchFamily="18" charset="0"/>
                        </a:rPr>
                        <a:t>Мета​</a:t>
                      </a:r>
                    </a:p>
                  </a:txBody>
                  <a:tcPr marL="9324" marR="9324" marT="4662" marB="4662"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rowSpan="2">
                  <a:txBody>
                    <a:bodyPr/>
                    <a:lstStyle/>
                    <a:p>
                      <a:pPr algn="ctr" fontAlgn="base"/>
                      <a:r>
                        <a:rPr lang="uk-UA" sz="1200" b="1" i="0">
                          <a:solidFill>
                            <a:srgbClr val="000000"/>
                          </a:solidFill>
                          <a:effectLst/>
                          <a:latin typeface="Source Serif 4 14pt Black" panose="02040603050405020204" pitchFamily="18" charset="0"/>
                          <a:ea typeface="Source Serif 4 14pt Black" panose="02040603050405020204" pitchFamily="18" charset="0"/>
                        </a:rPr>
                        <a:t>Обовʼязкові результати​</a:t>
                      </a:r>
                    </a:p>
                  </a:txBody>
                  <a:tcPr marL="9324" marR="9324" marT="4662" marB="4662"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rowSpan="2">
                  <a:txBody>
                    <a:bodyPr/>
                    <a:lstStyle/>
                    <a:p>
                      <a:pPr algn="ctr" fontAlgn="base"/>
                      <a:r>
                        <a:rPr lang="uk-UA" sz="1200" b="1" i="0">
                          <a:solidFill>
                            <a:srgbClr val="000000"/>
                          </a:solidFill>
                          <a:effectLst/>
                          <a:latin typeface="Source Serif 4 14pt Black" panose="02040603050405020204" pitchFamily="18" charset="0"/>
                          <a:ea typeface="Source Serif 4 14pt Black" panose="02040603050405020204" pitchFamily="18" charset="0"/>
                        </a:rPr>
                        <a:t>Загальні результати​</a:t>
                      </a:r>
                    </a:p>
                  </a:txBody>
                  <a:tcPr marL="9324" marR="9324" marT="4662" marB="4662"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gridSpan="2">
                  <a:txBody>
                    <a:bodyPr/>
                    <a:lstStyle/>
                    <a:p>
                      <a:pPr algn="ctr" fontAlgn="base"/>
                      <a:r>
                        <a:rPr lang="uk-UA" sz="1200" b="1" i="0" dirty="0" err="1">
                          <a:solidFill>
                            <a:srgbClr val="000000"/>
                          </a:solidFill>
                          <a:effectLst/>
                          <a:latin typeface="Source Serif 4 14pt Black" panose="02040603050405020204" pitchFamily="18" charset="0"/>
                          <a:ea typeface="Source Serif 4 14pt Black" panose="02040603050405020204" pitchFamily="18" charset="0"/>
                        </a:rPr>
                        <a:t>Обовʼязкові</a:t>
                      </a:r>
                      <a:r>
                        <a:rPr lang="uk-UA" sz="1200" b="1" i="0" dirty="0">
                          <a:solidFill>
                            <a:srgbClr val="000000"/>
                          </a:solidFill>
                          <a:effectLst/>
                          <a:latin typeface="Source Serif 4 14pt Black" panose="02040603050405020204" pitchFamily="18" charset="0"/>
                          <a:ea typeface="Source Serif 4 14pt Black" panose="02040603050405020204" pitchFamily="18" charset="0"/>
                        </a:rPr>
                        <a:t> результати (5-6 класи)​</a:t>
                      </a:r>
                    </a:p>
                  </a:txBody>
                  <a:tcPr marL="9324" marR="9324" marT="4662" marB="4662"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22222" cap="flat" cmpd="sng" algn="ctr">
                      <a:solidFill>
                        <a:srgbClr val="000000"/>
                      </a:solidFill>
                      <a:prstDash val="solid"/>
                      <a:round/>
                      <a:headEnd type="none" w="med" len="med"/>
                      <a:tailEnd type="none" w="med" len="med"/>
                    </a:lnB>
                    <a:noFill/>
                  </a:tcPr>
                </a:tc>
                <a:tc hMerge="1">
                  <a:txBody>
                    <a:bodyPr/>
                    <a:lstStyle/>
                    <a:p>
                      <a:endParaRPr lang="uk-UA"/>
                    </a:p>
                  </a:txBody>
                  <a:tcPr/>
                </a:tc>
                <a:extLst>
                  <a:ext uri="{0D108BD9-81ED-4DB2-BD59-A6C34878D82A}">
                    <a16:rowId xmlns:a16="http://schemas.microsoft.com/office/drawing/2014/main" val="1487526225"/>
                  </a:ext>
                </a:extLst>
              </a:tr>
              <a:tr h="0">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fontAlgn="base"/>
                      <a:r>
                        <a:rPr lang="uk-UA" sz="1200" b="1" i="0">
                          <a:solidFill>
                            <a:srgbClr val="000000"/>
                          </a:solidFill>
                          <a:effectLst/>
                          <a:latin typeface="Source Serif 4 14pt Black" panose="02040603050405020204" pitchFamily="18" charset="0"/>
                          <a:ea typeface="Source Serif 4 14pt Black" panose="02040603050405020204" pitchFamily="18" charset="0"/>
                        </a:rPr>
                        <a:t>Конкретні результати</a:t>
                      </a:r>
                      <a:r>
                        <a:rPr lang="uk-UA" sz="1200" b="0" i="0">
                          <a:solidFill>
                            <a:srgbClr val="000000"/>
                          </a:solidFill>
                          <a:effectLst/>
                          <a:latin typeface="Source Serif 4 14pt Medium" panose="02040603050405020204" pitchFamily="18" charset="0"/>
                          <a:ea typeface="Source Serif 4 14pt Medium" panose="02040603050405020204" pitchFamily="18" charset="0"/>
                        </a:rPr>
                        <a:t>​</a:t>
                      </a:r>
                    </a:p>
                  </a:txBody>
                  <a:tcPr marL="9324" marR="9324" marT="4662" marB="4662"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ctr"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Орієнтири для оцінювання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txBody>
                  <a:tcPr marL="9324" marR="9324" marT="4662" marB="4662"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1593742"/>
                  </a:ext>
                </a:extLst>
              </a:tr>
              <a:tr h="160261">
                <a:tc rowSpan="6">
                  <a:txBody>
                    <a:bodyPr/>
                    <a:lstStyle/>
                    <a:p>
                      <a:pPr algn="l" fontAlgn="auto">
                        <a:buFont typeface="+mj-lt"/>
                        <a:buAutoNum type="arabicPeriod"/>
                      </a:pPr>
                      <a:r>
                        <a:rPr lang="uk-UA" sz="1200" b="1" i="1" u="none" strike="noStrike" dirty="0">
                          <a:solidFill>
                            <a:srgbClr val="000000"/>
                          </a:solidFill>
                          <a:effectLst/>
                          <a:latin typeface="Source Serif 4 14pt" panose="02040603050405020204" pitchFamily="18" charset="0"/>
                          <a:ea typeface="Source Serif 4 14pt" panose="02040603050405020204" pitchFamily="18" charset="0"/>
                        </a:rPr>
                        <a:t>вільне володіння державною мовою;</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здатність спілкуватися рідною та іноземними мовами;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математична компетентність;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компетентності у галузі природничих наук, техніки і технологій;</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 </a:t>
                      </a:r>
                      <a:r>
                        <a:rPr lang="uk-UA" sz="1200" b="1" i="1" dirty="0" err="1">
                          <a:solidFill>
                            <a:srgbClr val="000000"/>
                          </a:solidFill>
                          <a:effectLst/>
                          <a:latin typeface="Source Serif 4 14pt" panose="02040603050405020204" pitchFamily="18" charset="0"/>
                          <a:ea typeface="Source Serif 4 14pt" panose="02040603050405020204" pitchFamily="18" charset="0"/>
                        </a:rPr>
                        <a:t>Інноваційність</a:t>
                      </a:r>
                      <a:r>
                        <a:rPr lang="uk-UA" sz="1200" b="1" i="1" dirty="0">
                          <a:solidFill>
                            <a:srgbClr val="000000"/>
                          </a:solidFill>
                          <a:effectLst/>
                          <a:latin typeface="Source Serif 4 14pt" panose="02040603050405020204" pitchFamily="18" charset="0"/>
                          <a:ea typeface="Source Serif 4 14pt" panose="02040603050405020204" pitchFamily="18" charset="0"/>
                        </a:rPr>
                        <a:t>;</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екологічна компетентність;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інформаційно-комунікаційна компетентність;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навчання протягом життя;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громадянські та соціальні компетентності;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культурна компетентність;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mj-lt"/>
                        <a:buAutoNum type="arabicPeriod"/>
                      </a:pPr>
                      <a:r>
                        <a:rPr lang="uk-UA" sz="1200" b="1" i="1" dirty="0">
                          <a:solidFill>
                            <a:srgbClr val="000000"/>
                          </a:solidFill>
                          <a:effectLst/>
                          <a:latin typeface="Source Serif 4 14pt" panose="02040603050405020204" pitchFamily="18" charset="0"/>
                          <a:ea typeface="Source Serif 4 14pt" panose="02040603050405020204" pitchFamily="18" charset="0"/>
                        </a:rPr>
                        <a:t>підприємливість та фінансова грамотність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rowSpan="6">
                  <a:txBody>
                    <a:bodyPr/>
                    <a:lstStyle/>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Мета</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 - розвиток особистості учня через формування математичної компетентності у взаємозв’язку з іншими ключовими </a:t>
                      </a:r>
                      <a:r>
                        <a:rPr lang="uk-UA" sz="1200" b="0" i="0" dirty="0" err="1">
                          <a:solidFill>
                            <a:srgbClr val="000000"/>
                          </a:solidFill>
                          <a:effectLst/>
                          <a:latin typeface="Source Serif 4 14pt Medium" panose="02040603050405020204" pitchFamily="18" charset="0"/>
                          <a:ea typeface="Source Serif 4 14pt Medium" panose="02040603050405020204" pitchFamily="18" charset="0"/>
                        </a:rPr>
                        <a:t>компетентностями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 для успішної освітньої та подальшої професійної діяльності впродовж життя, що передбачає засвоєння системи знань, удосконалення вміння розв’язувати математичні та практичні задачі; розвиток логічного мислення та психічних властивостей особистості; розуміння можливостей застосування математики в особистому та суспільному житті.​</a:t>
                      </a:r>
                    </a:p>
                    <a:p>
                      <a:pPr algn="l" fontAlgn="base"/>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err="1">
                          <a:solidFill>
                            <a:srgbClr val="000000"/>
                          </a:solidFill>
                          <a:effectLst/>
                          <a:latin typeface="Source Serif 4 14pt Black" panose="02040603050405020204" pitchFamily="18" charset="0"/>
                          <a:ea typeface="Source Serif 4 14pt Black" panose="02040603050405020204" pitchFamily="18" charset="0"/>
                        </a:rPr>
                        <a:t>Компетентнісний</a:t>
                      </a:r>
                      <a:r>
                        <a:rPr lang="uk-UA" sz="1200" b="1" i="0" dirty="0">
                          <a:solidFill>
                            <a:srgbClr val="000000"/>
                          </a:solidFill>
                          <a:effectLst/>
                          <a:latin typeface="Source Serif 4 14pt Black" panose="02040603050405020204" pitchFamily="18" charset="0"/>
                          <a:ea typeface="Source Serif 4 14pt Black" panose="02040603050405020204" pitchFamily="18" charset="0"/>
                        </a:rPr>
                        <a:t> потенціал освітньої галузі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(1):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чітко і зрозуміло формулювати думки, аргументувати, ставити запитання і розпізнавати проблеми​</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формулювати висновки на основі інформації, поданої в різних формах​</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доречно та </a:t>
                      </a:r>
                      <a:r>
                        <a:rPr lang="uk-UA" sz="1200" b="0" i="0" dirty="0" err="1">
                          <a:solidFill>
                            <a:srgbClr val="000000"/>
                          </a:solidFill>
                          <a:effectLst/>
                          <a:latin typeface="Source Serif 4 14pt Medium" panose="02040603050405020204" pitchFamily="18" charset="0"/>
                          <a:ea typeface="Source Serif 4 14pt Medium" panose="02040603050405020204" pitchFamily="18" charset="0"/>
                        </a:rPr>
                        <a:t>коректно</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 вживати в мовленні математичну термінологію, вести критичний та конструктивний діалог​</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поповнювати свій словниковий запас​</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визнання важливості чітких і лаконічних формулювань та повага до державної мови.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(2):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розуміти і перетворювати тексти математичного змісту рідною мовою;​</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зіставляти математичні терміни та поняття рідною та державною мовою;​</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правильно та доречно вживати математичну термінологію, </a:t>
                      </a:r>
                      <a:r>
                        <a:rPr lang="uk-UA" sz="1200" b="0" i="0" dirty="0" err="1">
                          <a:solidFill>
                            <a:srgbClr val="000000"/>
                          </a:solidFill>
                          <a:effectLst/>
                          <a:latin typeface="Source Serif 4 14pt Medium" panose="02040603050405020204" pitchFamily="18" charset="0"/>
                          <a:ea typeface="Source Serif 4 14pt Medium" panose="02040603050405020204" pitchFamily="18" charset="0"/>
                        </a:rPr>
                        <a:t>грамотно</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 висловлюватися.​</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розуміння</a:t>
                      </a: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 цінності </a:t>
                      </a:r>
                      <a:r>
                        <a:rPr lang="uk-UA" sz="1200" b="0" i="0" u="none" strike="noStrike" dirty="0" err="1">
                          <a:solidFill>
                            <a:srgbClr val="000000"/>
                          </a:solidFill>
                          <a:effectLst/>
                          <a:latin typeface="Source Serif 4 14pt Medium" panose="02040603050405020204" pitchFamily="18" charset="0"/>
                          <a:ea typeface="Source Serif 4 14pt Medium" panose="02040603050405020204" pitchFamily="18" charset="0"/>
                        </a:rPr>
                        <a:t>мовного</a:t>
                      </a: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 різноманіття та повага до рідної мови.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(2):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поповнювати словниковий запас математичними термінами іншомовного походження;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зіставляти математичний термін чи його буквене позначення з відповідником іноземною мовою для пошуку інформації в іншомовних джерелах.</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усвідомлення важливості правильного використання математичних термінів та їх позначення в різних мовах у навчанні та повсякденному житті.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(3):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оперувати текстовою і числовою інформацією, геометричними об’єктами на площині та в просторі;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встановлювати кількісні та просторові відношення між реальними об’єктами навколишньої дійсності (природними, культурними, технічними тощо);</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обирати, створювати і досліджувати найпростіші математичні моделі реальних об’єктів, процесів і явищ, інтерпретувати та оцінювати результати;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здійснювати прогнози в контексті навчальних і практичних задач;</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доводити правильність тверджень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застосовувати логічні способи мислення під час розв’язування пізнавальних і практичних задач, пов’язаних з реальними об’єктами;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використовувати математичні методи в життєвих ситуаціях.</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готовність шукати пояснення та оцінювання правильності аргументів;</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усвідомлення важливості математики як мови науки, техніки та технологій.</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(4):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будувати та досліджувати математичні моделі природних явищ і процесів</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робити висновки на основі міркувань та свідчень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обґрунтовувати рішення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критичне оцінювання досягнень науково-технічного прогресу;</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усвідомлення важливості математики для опису та пізнання навколишнього світу.</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(5):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генерувати нові ідеї щодо розв’язання проблемної ситуації, аналізувати та планувати їх втілення;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відкритість до інновацій, позитивне оцінювання та підтримка конструктивних ідей інших осіб;</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(6):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розпізнавати проблеми, що виникають у довкіллі, які можна розв’язати, використовуючи засоби математики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оцінювати, прогнозувати вплив людської діяльності на довкілля через побудову та дослідження математичних моделей природних процесів і явищ</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зацікавленість у дотриманні умов екологічної безпеки та сталому розвитку суспільства</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визнання ролі математики в розв’язанні проблем довкілля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(7):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структурувати дані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діяти за алгоритмом та складати алгоритм</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визначати достатність даних для розв’язання задачі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використовувати різні знакові системи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оцінювати достовірність інформації</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доводити істинність тверджень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критичне осмислення інформації та джерел її отримання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усвідомлення важливості інформаційно-комунікаційних технологій для ефективного розв’язання математичних задач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(8):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організовувати та планувати свою навчальну діяльність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моделювати власну освітню траєкторію, аналізувати, контролювати, коригувати та оцінювати результати своєї навчальної діяльності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доводити правильність чи помилковість суджень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усвідомлення власних освітніх потреб та цінності нових знань і умінь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зацікавленість у пізнанні світу та розуміння важливості навчання впродовж життя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прагнення вдосконалювати результати людської діяльності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(9):</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висловлювати власну думку, слухати і чути інших осіб, оцінювати аргументи та змінювати думку на основі доказів</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аналізувати і критично оцінювати соціально-економічні події у державі на основі статистичних даних</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врахувати правові, етичні і соціальні наслідки прийняття рішень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розпізнавати інформаційні маніпуляції</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налаштованість на логічне обґрунтування позиції без передчасного переходу до висновків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(9):</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співпрацювати в команді для розв’язання проблеми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аргументувати та обстоювати власну позицію</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приймати аргументовані рішення на основі аналізу всіх даних та формування </a:t>
                      </a:r>
                      <a:r>
                        <a:rPr lang="uk-UA" sz="1200" b="0" i="0" u="none" strike="noStrike" dirty="0" err="1">
                          <a:solidFill>
                            <a:srgbClr val="000000"/>
                          </a:solidFill>
                          <a:effectLst/>
                          <a:latin typeface="Source Serif 4 14pt Medium" panose="02040603050405020204" pitchFamily="18" charset="0"/>
                          <a:ea typeface="Source Serif 4 14pt Medium" panose="02040603050405020204" pitchFamily="18" charset="0"/>
                        </a:rPr>
                        <a:t>причиново</a:t>
                      </a: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-наслідкових </a:t>
                      </a:r>
                      <a:r>
                        <a:rPr lang="uk-UA" sz="1200" b="0" i="0" u="none" strike="noStrike" dirty="0" err="1">
                          <a:solidFill>
                            <a:srgbClr val="000000"/>
                          </a:solidFill>
                          <a:effectLst/>
                          <a:latin typeface="Source Serif 4 14pt Medium" panose="02040603050405020204" pitchFamily="18" charset="0"/>
                          <a:ea typeface="Source Serif 4 14pt Medium" panose="02040603050405020204" pitchFamily="18" charset="0"/>
                        </a:rPr>
                        <a:t>зв’язків</a:t>
                      </a: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 проблемної ситуації</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робити споживчий вибір послуг і товарів на основі чітких критеріїв, використовуючи математичні вміння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ощадливість і поміркованість</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рівне ставлення до інших осіб та відповідальність за спільну справу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(10):</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бачити математику у творах мистецтва</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будувати фігури, графіки, схеми, діаграми тощо</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унаочнювати математичні моделі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здійснювати необхідні розрахунки для встановлення пропорцій, відтворення перспектив, створення </a:t>
                      </a:r>
                      <a:r>
                        <a:rPr lang="uk-UA" sz="1200" b="0" i="0" u="none" strike="noStrike" dirty="0" err="1">
                          <a:solidFill>
                            <a:srgbClr val="000000"/>
                          </a:solidFill>
                          <a:effectLst/>
                          <a:latin typeface="Source Serif 4 14pt Medium" panose="02040603050405020204" pitchFamily="18" charset="0"/>
                          <a:ea typeface="Source Serif 4 14pt Medium" panose="02040603050405020204" pitchFamily="18" charset="0"/>
                        </a:rPr>
                        <a:t>об’ємно</a:t>
                      </a: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-просторових композицій</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усвідомлення взаємозв’язку математики та культури на прикладах із живопису, музики, архітектури тощо</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розуміння важливості внеску математиків у загальносвітову культуру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Уміння (11):</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генерувати нові ідеї, аналізувати, ухвалювати оптимальні рішення, розв’язувати життєві проблеми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обстоювати свою позицію, дискутувати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використовувати різні стратегії, шукати оптимальні способи розв’язання проблемних ситуацій</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будувати та досліджувати математичні моделі економічних процесів</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планувати та організовувати діяльність для досягнення цілей</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аналізувати власну економічну ситуацію, родинний бюджет, використовуючи математичні методи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dirty="0">
                          <a:solidFill>
                            <a:srgbClr val="000000"/>
                          </a:solidFill>
                          <a:effectLst/>
                          <a:latin typeface="Source Serif 4 14pt Black" panose="02040603050405020204" pitchFamily="18" charset="0"/>
                          <a:ea typeface="Source Serif 4 14pt Black" panose="02040603050405020204" pitchFamily="18" charset="0"/>
                        </a:rPr>
                        <a:t>Ставлення: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відповідальність та ініціативність, впевненість у собі</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розуміння важливості математичних розрахунків та оцінювання ризиків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uk-UA" sz="1200" b="1" i="0" u="none" strike="noStrike" dirty="0">
                          <a:solidFill>
                            <a:srgbClr val="000000"/>
                          </a:solidFill>
                          <a:effectLst/>
                          <a:latin typeface="Source Serif 4 14pt Black" panose="02040603050405020204" pitchFamily="18" charset="0"/>
                          <a:ea typeface="Source Serif 4 14pt Black" panose="02040603050405020204" pitchFamily="18" charset="0"/>
                        </a:rPr>
                        <a:t>Базові знання: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Методологія математики: математична термінологія і символіка; математичні твердження; аксіоми і теореми; методи доведення тверджень; індуктивні та дедуктивні міркування; формулювання, доведення та спростування гіпотез; метод математичного моделювання.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Числа і вирази: числові множини; натуральні, цілі, раціональні та ірраціональні числа, дії із ними та їх порівняння; десяткові дроби; відношення і відносні величини, відсотки, пропорції; вирази та їх перетворення.</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Рівняння і нерівності: рівняння та системи рівнянь; нерівності та системи </a:t>
                      </a:r>
                      <a:r>
                        <a:rPr lang="uk-UA" sz="1200" b="0" i="0" u="none" strike="noStrike" dirty="0" err="1">
                          <a:solidFill>
                            <a:srgbClr val="000000"/>
                          </a:solidFill>
                          <a:effectLst/>
                          <a:latin typeface="Source Serif 4 14pt Medium" panose="02040603050405020204" pitchFamily="18" charset="0"/>
                          <a:ea typeface="Source Serif 4 14pt Medium" panose="02040603050405020204" pitchFamily="18" charset="0"/>
                        </a:rPr>
                        <a:t>нерівностей</a:t>
                      </a: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Функції: функціональні залежності; елементарні функції та їх властивості; числові послідовності; арифметична та геометрична прогресії. </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Геометрія і вимірювання геометричних величин: первинні геометричні об’єкти (фігури та відношення); аксіоми планіметрії; найпростіші геометричні фігури; трикутники, многокутники; основні геометричні форми: лінії, поверхні, тіла; коло і круг; многогранники і тіла обертання: призма, піраміда, циліндр, конус, куля; геометричні перетворення (рухи, перетворення подібності); рівність та подібність фігур; вимірювання відрізків та кутів; площа плоскої геометричної фігури; об’єм та площа поверхні тіла; вимірювання та обчислення площ і об’ємів фігур.</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Координати і вектори: система координат, прямокутна декартова система координат; лінії в прямокутній декартовій системі координат на площині; скалярні та векторні величини; координати </a:t>
                      </a:r>
                      <a:r>
                        <a:rPr lang="uk-UA" sz="1200" b="0" i="0" u="none" strike="noStrike" dirty="0" err="1">
                          <a:solidFill>
                            <a:srgbClr val="000000"/>
                          </a:solidFill>
                          <a:effectLst/>
                          <a:latin typeface="Source Serif 4 14pt Medium" panose="02040603050405020204" pitchFamily="18" charset="0"/>
                          <a:ea typeface="Source Serif 4 14pt Medium" panose="02040603050405020204" pitchFamily="18" charset="0"/>
                        </a:rPr>
                        <a:t>вектора</a:t>
                      </a: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 відношення векторних величин; операції над векторами.</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u="none" strike="noStrike" dirty="0">
                          <a:solidFill>
                            <a:srgbClr val="000000"/>
                          </a:solidFill>
                          <a:effectLst/>
                          <a:latin typeface="Source Serif 4 14pt Medium" panose="02040603050405020204" pitchFamily="18" charset="0"/>
                          <a:ea typeface="Source Serif 4 14pt Medium" panose="02040603050405020204" pitchFamily="18" charset="0"/>
                        </a:rPr>
                        <a:t>Дані, статистика та ймовірність: дані, їх види, представлення та перетворення; статистичне дослідження та його основні етапи; числові характеристики вибірки; елементи комбінаторики; ймовірність випадкової події.</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rowSpan="6">
                  <a:txBody>
                    <a:bodyPr/>
                    <a:lstStyle/>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досліджує проблемні ситуації та виокремлює проблеми, які можна розв’язувати із застосуванням математичних методів;​</a:t>
                      </a:r>
                    </a:p>
                    <a:p>
                      <a:pPr algn="l" fontAlgn="base">
                        <a:buFont typeface="Arial" panose="020B0604020202020204" pitchFamily="34" charset="0"/>
                        <a:buChar char="•"/>
                      </a:pPr>
                      <a:r>
                        <a:rPr lang="uk-UA" sz="1200" b="1" i="1" dirty="0">
                          <a:solidFill>
                            <a:srgbClr val="000000"/>
                          </a:solidFill>
                          <a:effectLst/>
                          <a:latin typeface="Source Serif 4 14pt" panose="02040603050405020204" pitchFamily="18" charset="0"/>
                          <a:ea typeface="Source Serif 4 14pt" panose="02040603050405020204" pitchFamily="18" charset="0"/>
                        </a:rPr>
                        <a:t>моделює процеси і ситуації, розробляє стратегії, плани дій для розв’язання проблем;</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критично оцінює процес і результат розв’язання проблем;​</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розвиває математичне мислення для пізнання і перетворення дійсності, володіє математичною мовою</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rowSpan="2">
                  <a:txBody>
                    <a:bodyPr/>
                    <a:lstStyle/>
                    <a:p>
                      <a:pPr algn="l" fontAlgn="base">
                        <a:buFont typeface="Arial" panose="020B0604020202020204" pitchFamily="34" charset="0"/>
                        <a:buChar char="•"/>
                      </a:pP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Сприймає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і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перетворює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інформацію</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математичного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змісту</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[МАО 2.1]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22222"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добирає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впорядковує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фіксує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перетворює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звукову</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текстову</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графічну</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інформацію</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математичного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змісту</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зокрема</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в цифровому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середовищі</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[6 МАО 2.1.1]​</a:t>
                      </a:r>
                    </a:p>
                    <a:p>
                      <a:pPr algn="l" fontAlgn="base">
                        <a:buFont typeface="Arial" panose="020B0604020202020204" pitchFamily="34" charset="0"/>
                        <a:buNone/>
                      </a:pPr>
                      <a:r>
                        <a:rPr lang="ru-RU" sz="1200" b="0" i="0" dirty="0">
                          <a:solidFill>
                            <a:srgbClr val="000000"/>
                          </a:solidFill>
                          <a:effectLst/>
                          <a:latin typeface="Source Serif 4 14pt Medium" panose="02040603050405020204" pitchFamily="18" charset="0"/>
                          <a:ea typeface="Source Serif 4 14pt Medium" panose="02040603050405020204" pitchFamily="18" charset="0"/>
                        </a:rPr>
                        <a:t>​</a:t>
                      </a:r>
                    </a:p>
                    <a:p>
                      <a:pPr algn="l" fontAlgn="base"/>
                      <a:r>
                        <a:rPr lang="ru-RU" sz="1200" b="0" i="0" dirty="0">
                          <a:solidFill>
                            <a:srgbClr val="000000"/>
                          </a:solidFill>
                          <a:effectLst/>
                          <a:latin typeface="Source Serif 4 14pt Medium" panose="02040603050405020204" pitchFamily="18" charset="0"/>
                          <a:ea typeface="Source Serif 4 14pt Medium" panose="02040603050405020204" pitchFamily="18" charset="0"/>
                        </a:rPr>
                        <a:t>​</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використовує інформаційно-комунікаційні технології для пошуку та зберігання інформації математичного змісту [6 МАО 2.1.1-1]​</a:t>
                      </a:r>
                    </a:p>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читає таблиці, діаграми, формули, графіки [6 МАО 2.1.1-2] ​</a:t>
                      </a:r>
                    </a:p>
                    <a:p>
                      <a:pPr algn="l" fontAlgn="base"/>
                      <a:r>
                        <a:rPr lang="uk-UA" sz="1200" b="0" i="0">
                          <a:solidFill>
                            <a:srgbClr val="000000"/>
                          </a:solidFill>
                          <a:effectLst/>
                          <a:latin typeface="Source Serif 4 14pt Medium" panose="02040603050405020204" pitchFamily="18" charset="0"/>
                          <a:ea typeface="Source Serif 4 14pt Medium" panose="02040603050405020204" pitchFamily="18" charset="0"/>
                        </a:rPr>
                        <a:t>​</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198964"/>
                  </a:ext>
                </a:extLst>
              </a:tr>
              <a:tr h="186486">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l" fontAlgn="base">
                        <a:buFont typeface="Arial" panose="020B0604020202020204" pitchFamily="34" charset="0"/>
                        <a:buChar char="•"/>
                      </a:pP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перетворює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представляє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та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поширює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інформацію</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математичного</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змісту</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з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використанням</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різних</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засобів</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зокрема</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цифрових</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[6 МАО 2.1.2]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перетворює текстову інформацію математичного змісту в таблиці та діаграми [6 МАО 2.1.2-1]​</a:t>
                      </a:r>
                    </a:p>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презентує свої висновки чи способи розв’язання усно або письмово, зокрема з використанням інформаційно-комунікаційних технологій [6 МАО 2.1.2-2]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47013"/>
                  </a:ext>
                </a:extLst>
              </a:tr>
              <a:tr h="127238">
                <a:tc vMerge="1">
                  <a:txBody>
                    <a:bodyPr/>
                    <a:lstStyle/>
                    <a:p>
                      <a:endParaRPr lang="uk-UA"/>
                    </a:p>
                  </a:txBody>
                  <a:tcPr/>
                </a:tc>
                <a:tc vMerge="1">
                  <a:txBody>
                    <a:bodyPr/>
                    <a:lstStyle/>
                    <a:p>
                      <a:endParaRPr lang="uk-UA"/>
                    </a:p>
                  </a:txBody>
                  <a:tcPr/>
                </a:tc>
                <a:tc vMerge="1">
                  <a:txBody>
                    <a:bodyPr/>
                    <a:lstStyle/>
                    <a:p>
                      <a:endParaRPr lang="uk-UA"/>
                    </a:p>
                  </a:txBody>
                  <a:tcPr/>
                </a:tc>
                <a:tc rowSpan="2">
                  <a:txBody>
                    <a:bodyPr/>
                    <a:lstStyle/>
                    <a:p>
                      <a:pPr algn="l" fontAlgn="base">
                        <a:buFont typeface="Arial" panose="020B0604020202020204" pitchFamily="34" charset="0"/>
                        <a:buChar char="•"/>
                      </a:pPr>
                      <a:r>
                        <a:rPr lang="ru-RU" sz="1200" b="0" i="0">
                          <a:solidFill>
                            <a:srgbClr val="000000"/>
                          </a:solidFill>
                          <a:effectLst/>
                          <a:latin typeface="Source Serif 4 14pt Medium" panose="02040603050405020204" pitchFamily="18" charset="0"/>
                          <a:ea typeface="Source Serif 4 14pt Medium" panose="02040603050405020204" pitchFamily="18" charset="0"/>
                        </a:rPr>
                        <a:t>Розробляє стратегії розв’язання проблемних ситуацій [МАО 2.2]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обирає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способи</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та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розробляє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план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дій</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необхідних</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для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розв’язання</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проблемної</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ситуації</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[6 МАО 2.2.1]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планує власні дії, спрямовані на розв’язання проблемної ситуації [6 МАО 2.2.1-1]​</a:t>
                      </a:r>
                    </a:p>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пропонує ідеї щодо ходу розв’язання проблемної ситуації [6 МАО 2.2.1-2] ​</a:t>
                      </a:r>
                    </a:p>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7458451"/>
                  </a:ext>
                </a:extLst>
              </a:tr>
              <a:tr h="71875">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l" fontAlgn="base">
                        <a:buFont typeface="Arial" panose="020B0604020202020204" pitchFamily="34" charset="0"/>
                        <a:buChar char="•"/>
                      </a:pP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шукає</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альтернативні</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способи</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розв’язання</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проблемної</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a:t>
                      </a:r>
                      <a:r>
                        <a:rPr lang="ru-RU" sz="1200" b="0" i="0" dirty="0" err="1">
                          <a:solidFill>
                            <a:srgbClr val="000000"/>
                          </a:solidFill>
                          <a:effectLst/>
                          <a:latin typeface="Source Serif 4 14pt Medium" panose="02040603050405020204" pitchFamily="18" charset="0"/>
                          <a:ea typeface="Source Serif 4 14pt Medium" panose="02040603050405020204" pitchFamily="18" charset="0"/>
                        </a:rPr>
                        <a:t>ситуації</a:t>
                      </a:r>
                      <a:r>
                        <a:rPr lang="ru-RU" sz="1200" b="0" i="0" dirty="0">
                          <a:solidFill>
                            <a:srgbClr val="000000"/>
                          </a:solidFill>
                          <a:effectLst/>
                          <a:latin typeface="Source Serif 4 14pt Medium" panose="02040603050405020204" pitchFamily="18" charset="0"/>
                          <a:ea typeface="Source Serif 4 14pt Medium" panose="02040603050405020204" pitchFamily="18" charset="0"/>
                        </a:rPr>
                        <a:t> [6 МАО 2.2.2]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ru-RU" sz="1200" b="0" i="0">
                          <a:solidFill>
                            <a:srgbClr val="000000"/>
                          </a:solidFill>
                          <a:effectLst/>
                          <a:latin typeface="Source Serif 4 14pt Medium" panose="02040603050405020204" pitchFamily="18" charset="0"/>
                          <a:ea typeface="Source Serif 4 14pt Medium" panose="02040603050405020204" pitchFamily="18" charset="0"/>
                        </a:rPr>
                        <a:t>пропонує альтернативний спосіб розв’язання проблемної ситуації [6 МАО 2.2.2-1]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609182"/>
                  </a:ext>
                </a:extLst>
              </a:tr>
              <a:tr h="189400">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l" fontAlgn="base">
                        <a:buFont typeface="Arial" panose="020B0604020202020204" pitchFamily="34" charset="0"/>
                        <a:buChar char="•"/>
                      </a:pPr>
                      <a:r>
                        <a:rPr lang="ru-RU" sz="1200" b="0" i="0">
                          <a:solidFill>
                            <a:srgbClr val="000000"/>
                          </a:solidFill>
                          <a:effectLst/>
                          <a:latin typeface="Source Serif 4 14pt Medium" panose="02040603050405020204" pitchFamily="18" charset="0"/>
                          <a:ea typeface="Source Serif 4 14pt Medium" panose="02040603050405020204" pitchFamily="18" charset="0"/>
                        </a:rPr>
                        <a:t>Створює математичну модель проблемної ситуації​</a:t>
                      </a:r>
                    </a:p>
                    <a:p>
                      <a:pPr algn="l" fontAlgn="base">
                        <a:buFont typeface="Arial" panose="020B0604020202020204" pitchFamily="34" charset="0"/>
                        <a:buChar char="•"/>
                      </a:pPr>
                      <a:r>
                        <a:rPr lang="ru-RU" sz="1200" b="0" i="0">
                          <a:solidFill>
                            <a:srgbClr val="000000"/>
                          </a:solidFill>
                          <a:effectLst/>
                          <a:latin typeface="Source Serif 4 14pt Medium" panose="02040603050405020204" pitchFamily="18" charset="0"/>
                          <a:ea typeface="Source Serif 4 14pt Medium" panose="02040603050405020204" pitchFamily="18" charset="0"/>
                        </a:rPr>
                        <a:t>[МАО 2.3]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ru-RU" sz="1200" b="0" i="0">
                          <a:solidFill>
                            <a:srgbClr val="000000"/>
                          </a:solidFill>
                          <a:effectLst/>
                          <a:latin typeface="Source Serif 4 14pt Medium" panose="02040603050405020204" pitchFamily="18" charset="0"/>
                          <a:ea typeface="Source Serif 4 14pt Medium" panose="02040603050405020204" pitchFamily="18" charset="0"/>
                        </a:rPr>
                        <a:t>визначає компоненти математичної моделі проблемної ситуації та взаємозв’язки між ними [6 МАО 2.3.1] ​</a:t>
                      </a:r>
                    </a:p>
                    <a:p>
                      <a:pPr algn="l" fontAlgn="base">
                        <a:buFont typeface="Arial" panose="020B0604020202020204" pitchFamily="34" charset="0"/>
                        <a:buChar char="•"/>
                      </a:pPr>
                      <a:r>
                        <a:rPr lang="ru-RU" sz="1200" b="0" i="0">
                          <a:solidFill>
                            <a:srgbClr val="000000"/>
                          </a:solidFill>
                          <a:effectLst/>
                          <a:latin typeface="Source Serif 4 14pt Medium" panose="02040603050405020204" pitchFamily="18" charset="0"/>
                          <a:ea typeface="Source Serif 4 14pt Medium" panose="02040603050405020204" pitchFamily="18" charset="0"/>
                        </a:rPr>
                        <a:t>будує математичну модель проблемної ситуації, використовуючи визначений математичний апарат [6 МАО 2.3.2]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визначає компоненти математичної моделі проблемної ситуації, взаємозв’язки між ними, їх повноту [6 МАО 2.3.1-1] ​</a:t>
                      </a:r>
                    </a:p>
                    <a:p>
                      <a:pPr algn="l" fontAlgn="base">
                        <a:buFont typeface="Arial" panose="020B0604020202020204" pitchFamily="34" charset="0"/>
                        <a:buChar char="•"/>
                      </a:pPr>
                      <a:r>
                        <a:rPr lang="uk-UA" sz="1200" b="0" i="0">
                          <a:solidFill>
                            <a:srgbClr val="000000"/>
                          </a:solidFill>
                          <a:effectLst/>
                          <a:latin typeface="Source Serif 4 14pt Medium" panose="02040603050405020204" pitchFamily="18" charset="0"/>
                          <a:ea typeface="Source Serif 4 14pt Medium" panose="02040603050405020204" pitchFamily="18" charset="0"/>
                        </a:rPr>
                        <a:t>будує математичну модель, використовуючи вирази, рівняння, нерівності, графіки та інші форми представлення моделі [6 МАО 2.3.2-1]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2708756"/>
                  </a:ext>
                </a:extLst>
              </a:tr>
              <a:tr h="3034248">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l" fontAlgn="base">
                        <a:buFont typeface="Arial" panose="020B0604020202020204" pitchFamily="34" charset="0"/>
                        <a:buChar char="•"/>
                      </a:pPr>
                      <a:r>
                        <a:rPr lang="ru-RU" sz="1200" b="0" i="0">
                          <a:solidFill>
                            <a:srgbClr val="000000"/>
                          </a:solidFill>
                          <a:effectLst/>
                          <a:latin typeface="Source Serif 4 14pt Medium" panose="02040603050405020204" pitchFamily="18" charset="0"/>
                          <a:ea typeface="Source Serif 4 14pt Medium" panose="02040603050405020204" pitchFamily="18" charset="0"/>
                        </a:rPr>
                        <a:t>Представляє результати розв’язання проблемної ситуації та конструктивно обговорює їх  [МАО 2.4]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формулює та відображає у зручній для сприйняття формі результати розв’язання проблемної ситуації, зокрема з використанням інформаційно-комунікаційних технологій [6 МАО 2.4.1] ​</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представляє результати розв’язання проблемної ситуації, пояснює їх застосування [6 МАО 2.4.2] ​</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презентує результати розв’язання проблемної ситуації, використовуючи різні способи та інструменти, зокрема інформаційно-комунікаційні технології [6 МАО 2.4.1-1]​</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презентує свої висновки, </a:t>
                      </a:r>
                      <a:r>
                        <a:rPr lang="uk-UA" sz="1200" b="0" i="0" dirty="0" err="1">
                          <a:solidFill>
                            <a:srgbClr val="000000"/>
                          </a:solidFill>
                          <a:effectLst/>
                          <a:latin typeface="Source Serif 4 14pt Medium" panose="02040603050405020204" pitchFamily="18" charset="0"/>
                          <a:ea typeface="Source Serif 4 14pt Medium" panose="02040603050405020204" pitchFamily="18" charset="0"/>
                        </a:rPr>
                        <a:t>конструктивно</a:t>
                      </a:r>
                      <a:r>
                        <a:rPr lang="uk-UA" sz="1200" b="0" i="0" dirty="0">
                          <a:solidFill>
                            <a:srgbClr val="000000"/>
                          </a:solidFill>
                          <a:effectLst/>
                          <a:latin typeface="Source Serif 4 14pt Medium" panose="02040603050405020204" pitchFamily="18" charset="0"/>
                          <a:ea typeface="Source Serif 4 14pt Medium" panose="02040603050405020204" pitchFamily="18" charset="0"/>
                        </a:rPr>
                        <a:t> реагує на аргументи інших осіб, керуючи при цьому власними емоціями [6 МАО 2.4.2-1] ​</a:t>
                      </a:r>
                    </a:p>
                    <a:p>
                      <a:pPr algn="l" fontAlgn="base">
                        <a:buFont typeface="Arial" panose="020B0604020202020204" pitchFamily="34" charset="0"/>
                        <a:buChar char="•"/>
                      </a:pPr>
                      <a:r>
                        <a:rPr lang="uk-UA" sz="1200" b="0" i="0" dirty="0">
                          <a:solidFill>
                            <a:srgbClr val="000000"/>
                          </a:solidFill>
                          <a:effectLst/>
                          <a:latin typeface="Source Serif 4 14pt Medium" panose="02040603050405020204" pitchFamily="18" charset="0"/>
                          <a:ea typeface="Source Serif 4 14pt Medium" panose="02040603050405020204" pitchFamily="18" charset="0"/>
                        </a:rPr>
                        <a:t>​</a:t>
                      </a:r>
                    </a:p>
                  </a:txBody>
                  <a:tcPr marL="9324" marR="9324" marT="4662" marB="4662">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710735"/>
                  </a:ext>
                </a:extLst>
              </a:tr>
            </a:tbl>
          </a:graphicData>
        </a:graphic>
      </p:graphicFrame>
      <p:sp>
        <p:nvSpPr>
          <p:cNvPr id="11" name="Rectangle 1">
            <a:extLst>
              <a:ext uri="{FF2B5EF4-FFF2-40B4-BE49-F238E27FC236}">
                <a16:creationId xmlns:a16="http://schemas.microsoft.com/office/drawing/2014/main" id="{47C02962-3134-D009-F28A-D118A98B5E57}"/>
              </a:ext>
            </a:extLst>
          </p:cNvPr>
          <p:cNvSpPr>
            <a:spLocks noChangeArrowheads="1"/>
          </p:cNvSpPr>
          <p:nvPr/>
        </p:nvSpPr>
        <p:spPr bwMode="auto">
          <a:xfrm>
            <a:off x="5438775" y="179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031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3EDFFB-F692-7D52-6BC3-D8CAC42F7260}"/>
              </a:ext>
            </a:extLst>
          </p:cNvPr>
          <p:cNvSpPr>
            <a:spLocks noGrp="1"/>
          </p:cNvSpPr>
          <p:nvPr>
            <p:ph type="title"/>
          </p:nvPr>
        </p:nvSpPr>
        <p:spPr>
          <a:xfrm>
            <a:off x="1974273" y="18255"/>
            <a:ext cx="9150926" cy="1325563"/>
          </a:xfrm>
        </p:spPr>
        <p:txBody>
          <a:bodyPr/>
          <a:lstStyle/>
          <a:p>
            <a:r>
              <a:rPr lang="uk-UA" b="1" dirty="0">
                <a:solidFill>
                  <a:srgbClr val="C00000"/>
                </a:solidFill>
              </a:rPr>
              <a:t>Мета базової середньої освіти​</a:t>
            </a:r>
          </a:p>
        </p:txBody>
      </p:sp>
      <p:sp>
        <p:nvSpPr>
          <p:cNvPr id="4" name="Місце для номера слайда 3">
            <a:extLst>
              <a:ext uri="{FF2B5EF4-FFF2-40B4-BE49-F238E27FC236}">
                <a16:creationId xmlns:a16="http://schemas.microsoft.com/office/drawing/2014/main" id="{597BFEA9-0056-2FEF-E320-E1673525DE60}"/>
              </a:ext>
            </a:extLst>
          </p:cNvPr>
          <p:cNvSpPr>
            <a:spLocks noGrp="1"/>
          </p:cNvSpPr>
          <p:nvPr>
            <p:ph type="sldNum" idx="12"/>
          </p:nvPr>
        </p:nvSpPr>
        <p:spPr/>
        <p:txBody>
          <a:bodyPr/>
          <a:lstStyle/>
          <a:p>
            <a:fld id="{00000000-1234-1234-1234-123412341234}" type="slidenum">
              <a:rPr lang="uk-UA" smtClean="0"/>
              <a:pPr/>
              <a:t>27</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71AB97C3-3686-7A5D-466B-AA87AD40188F}"/>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sp>
        <p:nvSpPr>
          <p:cNvPr id="9" name="TextBox 8">
            <a:extLst>
              <a:ext uri="{FF2B5EF4-FFF2-40B4-BE49-F238E27FC236}">
                <a16:creationId xmlns:a16="http://schemas.microsoft.com/office/drawing/2014/main" id="{544E59D0-C465-F78D-2296-D68069E4BDEA}"/>
              </a:ext>
            </a:extLst>
          </p:cNvPr>
          <p:cNvSpPr txBox="1"/>
          <p:nvPr/>
        </p:nvSpPr>
        <p:spPr>
          <a:xfrm>
            <a:off x="1686975" y="1827549"/>
            <a:ext cx="8818049" cy="3416320"/>
          </a:xfrm>
          <a:prstGeom prst="rect">
            <a:avLst/>
          </a:prstGeom>
          <a:noFill/>
        </p:spPr>
        <p:txBody>
          <a:bodyPr wrap="square">
            <a:spAutoFit/>
          </a:bodyPr>
          <a:lstStyle/>
          <a:p>
            <a:pPr algn="ctr"/>
            <a:r>
              <a:rPr lang="uk-UA" sz="2400" dirty="0">
                <a:latin typeface="Source Serif 4 14pt Medium" panose="02040603050405020204" pitchFamily="18" charset="0"/>
                <a:ea typeface="Source Serif 4 14pt Medium" panose="02040603050405020204" pitchFamily="18" charset="0"/>
              </a:rPr>
              <a:t>розвиток природних здібностей, інтересів, обдарувань учнів, формування </a:t>
            </a:r>
            <a:r>
              <a:rPr lang="uk-UA" sz="2400" dirty="0" err="1">
                <a:latin typeface="Source Serif 4 14pt Medium" panose="02040603050405020204" pitchFamily="18" charset="0"/>
                <a:ea typeface="Source Serif 4 14pt Medium" panose="02040603050405020204" pitchFamily="18" charset="0"/>
              </a:rPr>
              <a:t>компетентностей</a:t>
            </a:r>
            <a:r>
              <a:rPr lang="uk-UA" sz="2400" dirty="0">
                <a:latin typeface="Source Serif 4 14pt Medium" panose="02040603050405020204" pitchFamily="18" charset="0"/>
                <a:ea typeface="Source Serif 4 14pt Medium" panose="02040603050405020204" pitchFamily="18" charset="0"/>
              </a:rPr>
              <a:t>, необхідних для їх соціалізації та громадянської активності, свідомого вибору подальшого життєвого шляху та самореалізації, продовження навчання на рівні профільної освіти або здобуття професії, виховання відповідального, шанобливого ставлення до родини, суспільства, навколишнього природного середовища, національних та культурних цінностей українського народу​</a:t>
            </a:r>
          </a:p>
        </p:txBody>
      </p:sp>
    </p:spTree>
    <p:extLst>
      <p:ext uri="{BB962C8B-B14F-4D97-AF65-F5344CB8AC3E}">
        <p14:creationId xmlns:p14="http://schemas.microsoft.com/office/powerpoint/2010/main" val="45403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a:extLst>
              <a:ext uri="{FF2B5EF4-FFF2-40B4-BE49-F238E27FC236}">
                <a16:creationId xmlns:a16="http://schemas.microsoft.com/office/drawing/2014/main" id="{A29A1901-7E1F-401C-D77C-8F5476DDDB0C}"/>
              </a:ext>
            </a:extLst>
          </p:cNvPr>
          <p:cNvSpPr>
            <a:spLocks noGrp="1"/>
          </p:cNvSpPr>
          <p:nvPr>
            <p:ph type="sldNum" idx="12"/>
          </p:nvPr>
        </p:nvSpPr>
        <p:spPr/>
        <p:txBody>
          <a:bodyPr/>
          <a:lstStyle/>
          <a:p>
            <a:fld id="{00000000-1234-1234-1234-123412341234}" type="slidenum">
              <a:rPr lang="uk-UA" smtClean="0"/>
              <a:pPr/>
              <a:t>28</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5AB8791C-924A-2F32-A023-A1D9485DC8D6}"/>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sp>
        <p:nvSpPr>
          <p:cNvPr id="6" name="Заголовок 1">
            <a:extLst>
              <a:ext uri="{FF2B5EF4-FFF2-40B4-BE49-F238E27FC236}">
                <a16:creationId xmlns:a16="http://schemas.microsoft.com/office/drawing/2014/main" id="{8DE1CEF9-8181-0B3E-13BB-E31C9E3706CC}"/>
              </a:ext>
            </a:extLst>
          </p:cNvPr>
          <p:cNvSpPr txBox="1">
            <a:spLocks/>
          </p:cNvSpPr>
          <p:nvPr/>
        </p:nvSpPr>
        <p:spPr>
          <a:xfrm>
            <a:off x="1974273" y="18255"/>
            <a:ext cx="915092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ource Serif 4 14pt Medium" panose="02040603050405020204" pitchFamily="18" charset="0"/>
                <a:ea typeface="Source Serif 4 14pt Medium" panose="02040603050405020204" pitchFamily="18"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uk-UA" sz="4000" b="1" dirty="0">
                <a:solidFill>
                  <a:srgbClr val="C00000"/>
                </a:solidFill>
              </a:rPr>
              <a:t>Ціннісні орієнтири (освітнього провайдера?)</a:t>
            </a:r>
          </a:p>
        </p:txBody>
      </p:sp>
      <p:sp>
        <p:nvSpPr>
          <p:cNvPr id="10" name="TextBox 3">
            <a:extLst>
              <a:ext uri="{FF2B5EF4-FFF2-40B4-BE49-F238E27FC236}">
                <a16:creationId xmlns:a16="http://schemas.microsoft.com/office/drawing/2014/main" id="{91DD561C-A67D-4121-178E-CA3A8A823B2F}"/>
              </a:ext>
            </a:extLst>
          </p:cNvPr>
          <p:cNvSpPr txBox="1"/>
          <p:nvPr/>
        </p:nvSpPr>
        <p:spPr>
          <a:xfrm>
            <a:off x="572105" y="1678116"/>
            <a:ext cx="5319951" cy="40318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a:buChar char="•"/>
            </a:pPr>
            <a:r>
              <a:rPr lang="uk-UA" sz="1600" dirty="0">
                <a:solidFill>
                  <a:srgbClr val="333333"/>
                </a:solidFill>
                <a:latin typeface="Source Serif 4 14pt Medium" panose="02040603050405020204" pitchFamily="18" charset="0"/>
                <a:ea typeface="Source Serif 4 14pt Medium" panose="02040603050405020204" pitchFamily="18" charset="0"/>
              </a:rPr>
              <a:t>повага до особистості учня та визнання пріоритету його інтересів, досвіду, власного вибору, прагнень, ставлення у визначенні мети та організації освітнього процесу, підтримка пізнавального інтересу та наполегливості;</a:t>
            </a:r>
          </a:p>
          <a:p>
            <a:pPr marL="285750" indent="-285750" algn="just">
              <a:buFont typeface="Arial"/>
              <a:buChar char="•"/>
            </a:pPr>
            <a:r>
              <a:rPr lang="uk-UA" sz="1600" dirty="0">
                <a:solidFill>
                  <a:srgbClr val="333333"/>
                </a:solidFill>
                <a:latin typeface="Source Serif 4 14pt Medium" panose="02040603050405020204" pitchFamily="18" charset="0"/>
                <a:ea typeface="Source Serif 4 14pt Medium" panose="02040603050405020204" pitchFamily="18" charset="0"/>
              </a:rPr>
              <a:t>забезпечення рівного доступу кожного учня до освіти без будь-яких форм дискримінації учасників освітнього процесу;</a:t>
            </a:r>
            <a:endParaRPr lang="uk-UA" sz="1600" dirty="0">
              <a:solidFill>
                <a:srgbClr val="000000"/>
              </a:solidFill>
              <a:latin typeface="Source Serif 4 14pt Medium" panose="02040603050405020204" pitchFamily="18" charset="0"/>
              <a:ea typeface="Source Serif 4 14pt Medium" panose="02040603050405020204" pitchFamily="18" charset="0"/>
            </a:endParaRPr>
          </a:p>
          <a:p>
            <a:pPr marL="285750" indent="-285750" algn="just">
              <a:buFont typeface="Arial"/>
              <a:buChar char="•"/>
            </a:pPr>
            <a:r>
              <a:rPr lang="uk-UA" sz="1600" dirty="0">
                <a:solidFill>
                  <a:srgbClr val="333333"/>
                </a:solidFill>
                <a:latin typeface="Source Serif 4 14pt Medium" panose="02040603050405020204" pitchFamily="18" charset="0"/>
                <a:ea typeface="Source Serif 4 14pt Medium" panose="02040603050405020204" pitchFamily="18" charset="0"/>
              </a:rPr>
              <a:t>дотримання принципів академічної доброчесності у взаємодії учасників освітнього процесу та організації всіх видів навчальної діяльності;</a:t>
            </a:r>
            <a:endParaRPr lang="uk-UA" sz="1600" dirty="0">
              <a:solidFill>
                <a:srgbClr val="000000"/>
              </a:solidFill>
              <a:latin typeface="Source Serif 4 14pt Medium" panose="02040603050405020204" pitchFamily="18" charset="0"/>
              <a:ea typeface="Source Serif 4 14pt Medium" panose="02040603050405020204" pitchFamily="18" charset="0"/>
            </a:endParaRPr>
          </a:p>
          <a:p>
            <a:pPr marL="285750" indent="-285750" algn="just">
              <a:buFont typeface="Arial"/>
              <a:buChar char="•"/>
            </a:pPr>
            <a:r>
              <a:rPr lang="uk-UA" sz="1600" dirty="0">
                <a:solidFill>
                  <a:srgbClr val="333333"/>
                </a:solidFill>
                <a:latin typeface="Source Serif 4 14pt Medium" panose="02040603050405020204" pitchFamily="18" charset="0"/>
                <a:ea typeface="Source Serif 4 14pt Medium" panose="02040603050405020204" pitchFamily="18" charset="0"/>
              </a:rPr>
              <a:t>становлення вільної особистості учня, підтримка його самостійності, підприємливості та ініціативності, розвиток критичного мислення та впевненості в собі;</a:t>
            </a:r>
            <a:endParaRPr lang="uk-UA" sz="1600" dirty="0">
              <a:solidFill>
                <a:srgbClr val="000000"/>
              </a:solidFill>
              <a:latin typeface="Source Serif 4 14pt Medium" panose="02040603050405020204" pitchFamily="18" charset="0"/>
              <a:ea typeface="Source Serif 4 14pt Medium" panose="02040603050405020204" pitchFamily="18" charset="0"/>
            </a:endParaRPr>
          </a:p>
        </p:txBody>
      </p:sp>
      <p:sp>
        <p:nvSpPr>
          <p:cNvPr id="8" name="TextBox 7">
            <a:extLst>
              <a:ext uri="{FF2B5EF4-FFF2-40B4-BE49-F238E27FC236}">
                <a16:creationId xmlns:a16="http://schemas.microsoft.com/office/drawing/2014/main" id="{D948B90C-ED01-D0D8-4759-3E557C6DF43D}"/>
              </a:ext>
            </a:extLst>
          </p:cNvPr>
          <p:cNvSpPr txBox="1"/>
          <p:nvPr/>
        </p:nvSpPr>
        <p:spPr>
          <a:xfrm>
            <a:off x="6275734" y="1275933"/>
            <a:ext cx="5344161" cy="5262979"/>
          </a:xfrm>
          <a:prstGeom prst="rect">
            <a:avLst/>
          </a:prstGeom>
          <a:noFill/>
        </p:spPr>
        <p:txBody>
          <a:bodyPr wrap="square">
            <a:spAutoFit/>
          </a:bodyPr>
          <a:lstStyle/>
          <a:p>
            <a:pPr marL="285750" indent="-285750" algn="just">
              <a:buFont typeface="Arial"/>
              <a:buChar char="•"/>
            </a:pPr>
            <a:r>
              <a:rPr lang="uk-UA" sz="1600" dirty="0">
                <a:solidFill>
                  <a:srgbClr val="333333"/>
                </a:solidFill>
                <a:latin typeface="Source Serif 4 14pt Medium" panose="02040603050405020204" pitchFamily="18" charset="0"/>
                <a:ea typeface="Source Serif 4 14pt Medium" panose="02040603050405020204" pitchFamily="18" charset="0"/>
              </a:rPr>
              <a:t>формування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культури</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здорового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способу</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життя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учня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створення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умов</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для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забезпечення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його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гармонійного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фізичного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та</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психічного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розвитку</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добробуту</a:t>
            </a:r>
            <a:r>
              <a:rPr lang="en-US" sz="1600" dirty="0">
                <a:solidFill>
                  <a:srgbClr val="333333"/>
                </a:solidFill>
                <a:latin typeface="Source Serif 4 14pt Medium" panose="02040603050405020204" pitchFamily="18" charset="0"/>
                <a:ea typeface="Source Serif 4 14pt Medium" panose="02040603050405020204" pitchFamily="18" charset="0"/>
              </a:rPr>
              <a:t>;</a:t>
            </a:r>
            <a:endParaRPr lang="uk-UA" sz="1600" dirty="0">
              <a:solidFill>
                <a:srgbClr val="333333"/>
              </a:solidFill>
              <a:latin typeface="Source Serif 4 14pt Medium" panose="02040603050405020204" pitchFamily="18" charset="0"/>
              <a:ea typeface="Source Serif 4 14pt Medium" panose="02040603050405020204" pitchFamily="18" charset="0"/>
            </a:endParaRPr>
          </a:p>
          <a:p>
            <a:pPr marL="285750" indent="-285750" algn="just">
              <a:buFont typeface="Arial"/>
              <a:buChar char="•"/>
            </a:pPr>
            <a:r>
              <a:rPr lang="en-US" sz="1600" dirty="0" err="1">
                <a:solidFill>
                  <a:srgbClr val="333333"/>
                </a:solidFill>
                <a:latin typeface="Source Serif 4 14pt Medium" panose="02040603050405020204" pitchFamily="18" charset="0"/>
                <a:ea typeface="Source Serif 4 14pt Medium" panose="02040603050405020204" pitchFamily="18" charset="0"/>
              </a:rPr>
              <a:t>створення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освітнього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середовища</a:t>
            </a:r>
            <a:r>
              <a:rPr lang="en-US" sz="1600" dirty="0">
                <a:solidFill>
                  <a:srgbClr val="333333"/>
                </a:solidFill>
                <a:latin typeface="Source Serif 4 14pt Medium" panose="02040603050405020204" pitchFamily="18" charset="0"/>
                <a:ea typeface="Source Serif 4 14pt Medium" panose="02040603050405020204" pitchFamily="18" charset="0"/>
              </a:rPr>
              <a:t>, в </a:t>
            </a:r>
            <a:r>
              <a:rPr lang="en-US" sz="1600" dirty="0" err="1">
                <a:solidFill>
                  <a:srgbClr val="333333"/>
                </a:solidFill>
                <a:latin typeface="Source Serif 4 14pt Medium" panose="02040603050405020204" pitchFamily="18" charset="0"/>
                <a:ea typeface="Source Serif 4 14pt Medium" panose="02040603050405020204" pitchFamily="18" charset="0"/>
              </a:rPr>
              <a:t>якому</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забезпечено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атмосферу</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довіри</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без</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будь-яких</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форм</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дискримінації</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учасників</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освітнього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процесу</a:t>
            </a:r>
            <a:r>
              <a:rPr lang="en-US" sz="1600" dirty="0">
                <a:solidFill>
                  <a:srgbClr val="333333"/>
                </a:solidFill>
                <a:latin typeface="Source Serif 4 14pt Medium" panose="02040603050405020204" pitchFamily="18" charset="0"/>
                <a:ea typeface="Source Serif 4 14pt Medium" panose="02040603050405020204" pitchFamily="18" charset="0"/>
              </a:rPr>
              <a:t>;</a:t>
            </a:r>
            <a:endParaRPr lang="en-US" sz="1600" dirty="0">
              <a:solidFill>
                <a:srgbClr val="000000"/>
              </a:solidFill>
              <a:latin typeface="Source Serif 4 14pt Medium" panose="02040603050405020204" pitchFamily="18" charset="0"/>
              <a:ea typeface="Source Serif 4 14pt Medium" panose="02040603050405020204" pitchFamily="18" charset="0"/>
            </a:endParaRPr>
          </a:p>
          <a:p>
            <a:pPr marL="285750" indent="-285750" algn="just">
              <a:buFont typeface="Arial"/>
              <a:buChar char="•"/>
            </a:pPr>
            <a:r>
              <a:rPr lang="en-US" sz="1600" dirty="0" err="1">
                <a:solidFill>
                  <a:srgbClr val="333333"/>
                </a:solidFill>
                <a:latin typeface="Source Serif 4 14pt Medium" panose="02040603050405020204" pitchFamily="18" charset="0"/>
                <a:ea typeface="Source Serif 4 14pt Medium" panose="02040603050405020204" pitchFamily="18" charset="0"/>
              </a:rPr>
              <a:t>утвердження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людської</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гідності</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чесності</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милосердя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доброти</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справедливості</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співпереживання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взаємоповаги</a:t>
            </a:r>
            <a:r>
              <a:rPr lang="en-US" sz="1600" dirty="0">
                <a:solidFill>
                  <a:srgbClr val="333333"/>
                </a:solidFill>
                <a:latin typeface="Source Serif 4 14pt Medium" panose="02040603050405020204" pitchFamily="18" charset="0"/>
                <a:ea typeface="Source Serif 4 14pt Medium" panose="02040603050405020204" pitchFamily="18" charset="0"/>
              </a:rPr>
              <a:t> і </a:t>
            </a:r>
            <a:r>
              <a:rPr lang="en-US" sz="1600" dirty="0" err="1">
                <a:solidFill>
                  <a:srgbClr val="333333"/>
                </a:solidFill>
                <a:latin typeface="Source Serif 4 14pt Medium" panose="02040603050405020204" pitchFamily="18" charset="0"/>
                <a:ea typeface="Source Serif 4 14pt Medium" panose="02040603050405020204" pitchFamily="18" charset="0"/>
              </a:rPr>
              <a:t>взаємодопомоги</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поваги</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прав</a:t>
            </a:r>
            <a:r>
              <a:rPr lang="en-US" sz="1600" dirty="0">
                <a:solidFill>
                  <a:srgbClr val="333333"/>
                </a:solidFill>
                <a:latin typeface="Source Serif 4 14pt Medium" panose="02040603050405020204" pitchFamily="18" charset="0"/>
                <a:ea typeface="Source Serif 4 14pt Medium" panose="02040603050405020204" pitchFamily="18" charset="0"/>
              </a:rPr>
              <a:t> і </a:t>
            </a:r>
            <a:r>
              <a:rPr lang="en-US" sz="1600" dirty="0" err="1">
                <a:solidFill>
                  <a:srgbClr val="333333"/>
                </a:solidFill>
                <a:latin typeface="Source Serif 4 14pt Medium" panose="02040603050405020204" pitchFamily="18" charset="0"/>
                <a:ea typeface="Source Serif 4 14pt Medium" panose="02040603050405020204" pitchFamily="18" charset="0"/>
              </a:rPr>
              <a:t>свобод</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людини</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здатності</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конструктивної</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взаємодії</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учнів</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між</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собою</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та</a:t>
            </a:r>
            <a:r>
              <a:rPr lang="en-US" sz="1600" dirty="0">
                <a:solidFill>
                  <a:srgbClr val="333333"/>
                </a:solidFill>
                <a:latin typeface="Source Serif 4 14pt Medium" panose="02040603050405020204" pitchFamily="18" charset="0"/>
                <a:ea typeface="Source Serif 4 14pt Medium" panose="02040603050405020204" pitchFamily="18" charset="0"/>
              </a:rPr>
              <a:t> з </a:t>
            </a:r>
            <a:r>
              <a:rPr lang="en-US" sz="1600" dirty="0" err="1">
                <a:solidFill>
                  <a:srgbClr val="333333"/>
                </a:solidFill>
                <a:latin typeface="Source Serif 4 14pt Medium" panose="02040603050405020204" pitchFamily="18" charset="0"/>
                <a:ea typeface="Source Serif 4 14pt Medium" panose="02040603050405020204" pitchFamily="18" charset="0"/>
              </a:rPr>
              <a:t>дорослими</a:t>
            </a:r>
            <a:r>
              <a:rPr lang="en-US" sz="1600" dirty="0">
                <a:solidFill>
                  <a:srgbClr val="333333"/>
                </a:solidFill>
                <a:latin typeface="Source Serif 4 14pt Medium" panose="02040603050405020204" pitchFamily="18" charset="0"/>
                <a:ea typeface="Source Serif 4 14pt Medium" panose="02040603050405020204" pitchFamily="18" charset="0"/>
              </a:rPr>
              <a:t>;</a:t>
            </a:r>
            <a:endParaRPr lang="en-US" sz="1600" dirty="0">
              <a:solidFill>
                <a:srgbClr val="000000"/>
              </a:solidFill>
              <a:latin typeface="Source Serif 4 14pt Medium" panose="02040603050405020204" pitchFamily="18" charset="0"/>
              <a:ea typeface="Source Serif 4 14pt Medium" panose="02040603050405020204" pitchFamily="18" charset="0"/>
            </a:endParaRPr>
          </a:p>
          <a:p>
            <a:pPr marL="285750" indent="-285750" algn="just">
              <a:buFont typeface="Arial"/>
              <a:buChar char="•"/>
            </a:pPr>
            <a:r>
              <a:rPr lang="en-US" sz="1600" dirty="0" err="1">
                <a:solidFill>
                  <a:srgbClr val="333333"/>
                </a:solidFill>
                <a:latin typeface="Source Serif 4 14pt Medium" panose="02040603050405020204" pitchFamily="18" charset="0"/>
                <a:ea typeface="Source Serif 4 14pt Medium" panose="02040603050405020204" pitchFamily="18" charset="0"/>
              </a:rPr>
              <a:t>формування</a:t>
            </a:r>
            <a:r>
              <a:rPr lang="en-US" sz="1600" dirty="0">
                <a:solidFill>
                  <a:srgbClr val="333333"/>
                </a:solidFill>
                <a:latin typeface="Source Serif 4 14pt Medium" panose="02040603050405020204" pitchFamily="18" charset="0"/>
                <a:ea typeface="Source Serif 4 14pt Medium" panose="02040603050405020204" pitchFamily="18" charset="0"/>
              </a:rPr>
              <a:t> в </a:t>
            </a:r>
            <a:r>
              <a:rPr lang="en-US" sz="1600" dirty="0" err="1">
                <a:solidFill>
                  <a:srgbClr val="333333"/>
                </a:solidFill>
                <a:latin typeface="Source Serif 4 14pt Medium" panose="02040603050405020204" pitchFamily="18" charset="0"/>
                <a:ea typeface="Source Serif 4 14pt Medium" panose="02040603050405020204" pitchFamily="18" charset="0"/>
              </a:rPr>
              <a:t>учнів</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активної</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громадянської</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позиції</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патріотизму</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поваги</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культурних</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цінностей</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українського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народу</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його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історико-культурного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надбання</a:t>
            </a:r>
            <a:r>
              <a:rPr lang="en-US" sz="1600" dirty="0">
                <a:solidFill>
                  <a:srgbClr val="333333"/>
                </a:solidFill>
                <a:latin typeface="Source Serif 4 14pt Medium" panose="02040603050405020204" pitchFamily="18" charset="0"/>
                <a:ea typeface="Source Serif 4 14pt Medium" panose="02040603050405020204" pitchFamily="18" charset="0"/>
              </a:rPr>
              <a:t> і </a:t>
            </a:r>
            <a:r>
              <a:rPr lang="en-US" sz="1600" dirty="0" err="1">
                <a:solidFill>
                  <a:srgbClr val="333333"/>
                </a:solidFill>
                <a:latin typeface="Source Serif 4 14pt Medium" panose="02040603050405020204" pitchFamily="18" charset="0"/>
                <a:ea typeface="Source Serif 4 14pt Medium" panose="02040603050405020204" pitchFamily="18" charset="0"/>
              </a:rPr>
              <a:t>традицій</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державної</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мови</a:t>
            </a:r>
            <a:r>
              <a:rPr lang="en-US" sz="1600" dirty="0">
                <a:solidFill>
                  <a:srgbClr val="333333"/>
                </a:solidFill>
                <a:latin typeface="Source Serif 4 14pt Medium" panose="02040603050405020204" pitchFamily="18" charset="0"/>
                <a:ea typeface="Source Serif 4 14pt Medium" panose="02040603050405020204" pitchFamily="18" charset="0"/>
              </a:rPr>
              <a:t>;</a:t>
            </a:r>
            <a:endParaRPr lang="en-US" sz="1600" dirty="0">
              <a:solidFill>
                <a:srgbClr val="000000"/>
              </a:solidFill>
              <a:latin typeface="Source Serif 4 14pt Medium" panose="02040603050405020204" pitchFamily="18" charset="0"/>
              <a:ea typeface="Source Serif 4 14pt Medium" panose="02040603050405020204" pitchFamily="18" charset="0"/>
            </a:endParaRPr>
          </a:p>
          <a:p>
            <a:pPr marL="285750" indent="-285750" algn="just">
              <a:buFont typeface="Arial"/>
              <a:buChar char="•"/>
            </a:pPr>
            <a:r>
              <a:rPr lang="en-US" sz="1600" dirty="0" err="1">
                <a:solidFill>
                  <a:srgbClr val="333333"/>
                </a:solidFill>
                <a:latin typeface="Source Serif 4 14pt Medium" panose="02040603050405020204" pitchFamily="18" charset="0"/>
                <a:ea typeface="Source Serif 4 14pt Medium" panose="02040603050405020204" pitchFamily="18" charset="0"/>
              </a:rPr>
              <a:t>плекання</a:t>
            </a:r>
            <a:r>
              <a:rPr lang="en-US" sz="1600" dirty="0">
                <a:solidFill>
                  <a:srgbClr val="333333"/>
                </a:solidFill>
                <a:latin typeface="Source Serif 4 14pt Medium" panose="02040603050405020204" pitchFamily="18" charset="0"/>
                <a:ea typeface="Source Serif 4 14pt Medium" panose="02040603050405020204" pitchFamily="18" charset="0"/>
              </a:rPr>
              <a:t> в </a:t>
            </a:r>
            <a:r>
              <a:rPr lang="en-US" sz="1600" dirty="0" err="1">
                <a:solidFill>
                  <a:srgbClr val="333333"/>
                </a:solidFill>
                <a:latin typeface="Source Serif 4 14pt Medium" panose="02040603050405020204" pitchFamily="18" charset="0"/>
                <a:ea typeface="Source Serif 4 14pt Medium" panose="02040603050405020204" pitchFamily="18" charset="0"/>
              </a:rPr>
              <a:t>учнів</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любові</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рідного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краю</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відповідального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ставлення</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a:t>
            </a:r>
            <a:r>
              <a:rPr lang="en-US" sz="1600" dirty="0">
                <a:solidFill>
                  <a:srgbClr val="333333"/>
                </a:solidFill>
                <a:latin typeface="Source Serif 4 14pt Medium" panose="02040603050405020204" pitchFamily="18" charset="0"/>
                <a:ea typeface="Source Serif 4 14pt Medium" panose="02040603050405020204" pitchFamily="18" charset="0"/>
              </a:rPr>
              <a:t> </a:t>
            </a:r>
            <a:r>
              <a:rPr lang="en-US" sz="1600" dirty="0" err="1">
                <a:solidFill>
                  <a:srgbClr val="333333"/>
                </a:solidFill>
                <a:latin typeface="Source Serif 4 14pt Medium" panose="02040603050405020204" pitchFamily="18" charset="0"/>
                <a:ea typeface="Source Serif 4 14pt Medium" panose="02040603050405020204" pitchFamily="18" charset="0"/>
              </a:rPr>
              <a:t>довкілля</a:t>
            </a:r>
            <a:r>
              <a:rPr lang="en-US" sz="1600" dirty="0">
                <a:solidFill>
                  <a:srgbClr val="333333"/>
                </a:solidFill>
                <a:latin typeface="Source Serif 4 14pt Medium" panose="02040603050405020204" pitchFamily="18" charset="0"/>
                <a:ea typeface="Source Serif 4 14pt Medium" panose="02040603050405020204" pitchFamily="18" charset="0"/>
              </a:rPr>
              <a:t>.</a:t>
            </a:r>
            <a:endParaRPr lang="en-US" sz="1600" dirty="0">
              <a:solidFill>
                <a:srgbClr val="000000"/>
              </a:solidFill>
              <a:latin typeface="Source Serif 4 14pt Medium" panose="02040603050405020204" pitchFamily="18" charset="0"/>
              <a:ea typeface="Source Serif 4 14pt Medium" panose="02040603050405020204" pitchFamily="18" charset="0"/>
            </a:endParaRPr>
          </a:p>
        </p:txBody>
      </p:sp>
    </p:spTree>
    <p:extLst>
      <p:ext uri="{BB962C8B-B14F-4D97-AF65-F5344CB8AC3E}">
        <p14:creationId xmlns:p14="http://schemas.microsoft.com/office/powerpoint/2010/main" val="411284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9BE291-C5B8-AB94-8455-327B50233DED}"/>
              </a:ext>
            </a:extLst>
          </p:cNvPr>
          <p:cNvSpPr>
            <a:spLocks noGrp="1"/>
          </p:cNvSpPr>
          <p:nvPr>
            <p:ph type="title"/>
          </p:nvPr>
        </p:nvSpPr>
        <p:spPr>
          <a:xfrm>
            <a:off x="2202874" y="230372"/>
            <a:ext cx="9150926" cy="1325563"/>
          </a:xfrm>
        </p:spPr>
        <p:txBody>
          <a:bodyPr>
            <a:normAutofit/>
          </a:bodyPr>
          <a:lstStyle/>
          <a:p>
            <a:r>
              <a:rPr kumimoji="0" lang="uk-UA" altLang="en-US" sz="3600" b="0" i="0" u="none" strike="noStrike" cap="none" normalizeH="0" baseline="0" dirty="0">
                <a:ln>
                  <a:noFill/>
                </a:ln>
                <a:solidFill>
                  <a:srgbClr val="C00000"/>
                </a:solidFill>
                <a:effectLst/>
                <a:latin typeface="Source Serif 4 14pt Black" panose="020B0604020202020204" charset="0"/>
                <a:ea typeface="Source Serif 4 14pt Black" panose="020B0604020202020204" charset="0"/>
                <a:cs typeface="Times New Roman" panose="02020603050405020304" pitchFamily="18" charset="0"/>
              </a:rPr>
              <a:t>Із державних стандартів освіти</a:t>
            </a:r>
            <a:br>
              <a:rPr kumimoji="0" lang="uk-UA" altLang="en-US" sz="3600" b="0" i="0" u="none" strike="noStrike" cap="none" normalizeH="0" baseline="0" dirty="0">
                <a:ln>
                  <a:noFill/>
                </a:ln>
                <a:solidFill>
                  <a:srgbClr val="C00000"/>
                </a:solidFill>
                <a:effectLst/>
                <a:latin typeface="Source Serif 4 14pt Black" panose="020B0604020202020204" charset="0"/>
                <a:ea typeface="Source Serif 4 14pt Black" panose="020B0604020202020204" charset="0"/>
              </a:rPr>
            </a:br>
            <a:endParaRPr lang="uk-UA" sz="3600" dirty="0">
              <a:solidFill>
                <a:srgbClr val="C00000"/>
              </a:solidFill>
              <a:latin typeface="Source Serif 4 14pt Black" panose="020B0604020202020204" charset="0"/>
              <a:ea typeface="Source Serif 4 14pt Black" panose="020B0604020202020204" charset="0"/>
            </a:endParaRPr>
          </a:p>
        </p:txBody>
      </p:sp>
      <p:sp>
        <p:nvSpPr>
          <p:cNvPr id="4" name="Місце для номера слайда 3">
            <a:extLst>
              <a:ext uri="{FF2B5EF4-FFF2-40B4-BE49-F238E27FC236}">
                <a16:creationId xmlns:a16="http://schemas.microsoft.com/office/drawing/2014/main" id="{2E53A4C8-A25B-8483-DEC1-CE1BB9D0AF03}"/>
              </a:ext>
            </a:extLst>
          </p:cNvPr>
          <p:cNvSpPr>
            <a:spLocks noGrp="1"/>
          </p:cNvSpPr>
          <p:nvPr>
            <p:ph type="sldNum" idx="12"/>
          </p:nvPr>
        </p:nvSpPr>
        <p:spPr/>
        <p:txBody>
          <a:bodyPr/>
          <a:lstStyle/>
          <a:p>
            <a:fld id="{00000000-1234-1234-1234-123412341234}" type="slidenum">
              <a:rPr lang="uk-UA" smtClean="0"/>
              <a:pPr/>
              <a:t>29</a:t>
            </a:fld>
            <a:endParaRPr lang="uk-UA" dirty="0"/>
          </a:p>
        </p:txBody>
      </p:sp>
      <p:graphicFrame>
        <p:nvGraphicFramePr>
          <p:cNvPr id="7" name="Таблиця 6">
            <a:extLst>
              <a:ext uri="{FF2B5EF4-FFF2-40B4-BE49-F238E27FC236}">
                <a16:creationId xmlns:a16="http://schemas.microsoft.com/office/drawing/2014/main" id="{AB9EAD2A-B434-3B9C-A5EB-CD114BC3752F}"/>
              </a:ext>
            </a:extLst>
          </p:cNvPr>
          <p:cNvGraphicFramePr>
            <a:graphicFrameLocks noGrp="1"/>
          </p:cNvGraphicFramePr>
          <p:nvPr>
            <p:extLst>
              <p:ext uri="{D42A27DB-BD31-4B8C-83A1-F6EECF244321}">
                <p14:modId xmlns:p14="http://schemas.microsoft.com/office/powerpoint/2010/main" val="601879874"/>
              </p:ext>
            </p:extLst>
          </p:nvPr>
        </p:nvGraphicFramePr>
        <p:xfrm>
          <a:off x="1075055" y="1294192"/>
          <a:ext cx="9635862" cy="4869679"/>
        </p:xfrm>
        <a:graphic>
          <a:graphicData uri="http://schemas.openxmlformats.org/drawingml/2006/table">
            <a:tbl>
              <a:tblPr firstRow="1" firstCol="1" bandRow="1"/>
              <a:tblGrid>
                <a:gridCol w="2040364">
                  <a:extLst>
                    <a:ext uri="{9D8B030D-6E8A-4147-A177-3AD203B41FA5}">
                      <a16:colId xmlns:a16="http://schemas.microsoft.com/office/drawing/2014/main" val="2101702529"/>
                    </a:ext>
                  </a:extLst>
                </a:gridCol>
                <a:gridCol w="1690566">
                  <a:extLst>
                    <a:ext uri="{9D8B030D-6E8A-4147-A177-3AD203B41FA5}">
                      <a16:colId xmlns:a16="http://schemas.microsoft.com/office/drawing/2014/main" val="2415758450"/>
                    </a:ext>
                  </a:extLst>
                </a:gridCol>
                <a:gridCol w="2902808">
                  <a:extLst>
                    <a:ext uri="{9D8B030D-6E8A-4147-A177-3AD203B41FA5}">
                      <a16:colId xmlns:a16="http://schemas.microsoft.com/office/drawing/2014/main" val="447427317"/>
                    </a:ext>
                  </a:extLst>
                </a:gridCol>
                <a:gridCol w="3002124">
                  <a:extLst>
                    <a:ext uri="{9D8B030D-6E8A-4147-A177-3AD203B41FA5}">
                      <a16:colId xmlns:a16="http://schemas.microsoft.com/office/drawing/2014/main" val="269967298"/>
                    </a:ext>
                  </a:extLst>
                </a:gridCol>
              </a:tblGrid>
              <a:tr h="446146">
                <a:tc>
                  <a:txBody>
                    <a:bodyPr/>
                    <a:lstStyle/>
                    <a:p>
                      <a:pPr algn="ctr">
                        <a:lnSpc>
                          <a:spcPct val="115000"/>
                        </a:lnSpc>
                        <a:spcAft>
                          <a:spcPts val="800"/>
                        </a:spcAft>
                      </a:pPr>
                      <a:r>
                        <a:rPr lang="uk-UA" sz="1400" kern="100" dirty="0">
                          <a:effectLst/>
                          <a:latin typeface="Source Serif 4 14pt" panose="020B0604020202020204" charset="0"/>
                          <a:ea typeface="Source Serif 4 14pt" panose="020B0604020202020204" charset="0"/>
                          <a:cs typeface="Times New Roman" panose="02020603050405020304" pitchFamily="18" charset="0"/>
                        </a:rPr>
                        <a:t>Дошкільна освіта</a:t>
                      </a:r>
                      <a:endParaRPr lang="en-GB" sz="1400" kern="100" dirty="0">
                        <a:effectLst/>
                        <a:latin typeface="Source Serif 4 14pt" panose="020B0604020202020204" charset="0"/>
                        <a:ea typeface="Source Serif 4 14pt" panose="020B060402020202020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uk-UA" sz="1400" kern="100" dirty="0">
                          <a:effectLst/>
                          <a:latin typeface="Source Serif 4 14pt" panose="020B0604020202020204" charset="0"/>
                          <a:ea typeface="Source Serif 4 14pt" panose="020B0604020202020204" charset="0"/>
                          <a:cs typeface="Times New Roman" panose="02020603050405020304" pitchFamily="18" charset="0"/>
                        </a:rPr>
                        <a:t>Початкова освіта</a:t>
                      </a:r>
                      <a:endParaRPr lang="en-GB" sz="1400" kern="100" dirty="0">
                        <a:effectLst/>
                        <a:latin typeface="Source Serif 4 14pt" panose="020B0604020202020204" charset="0"/>
                        <a:ea typeface="Source Serif 4 14pt" panose="020B060402020202020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uk-UA" sz="1400" kern="100" dirty="0">
                          <a:effectLst/>
                          <a:latin typeface="Source Serif 4 14pt" panose="020B0604020202020204" charset="0"/>
                          <a:ea typeface="Source Serif 4 14pt" panose="020B0604020202020204" charset="0"/>
                          <a:cs typeface="Times New Roman" panose="02020603050405020304" pitchFamily="18" charset="0"/>
                        </a:rPr>
                        <a:t>Базова освіта</a:t>
                      </a:r>
                      <a:endParaRPr lang="en-GB" sz="1400" kern="100" dirty="0">
                        <a:effectLst/>
                        <a:latin typeface="Source Serif 4 14pt" panose="020B0604020202020204" charset="0"/>
                        <a:ea typeface="Source Serif 4 14pt" panose="020B060402020202020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uk-UA" sz="1400" kern="100" dirty="0">
                          <a:effectLst/>
                          <a:latin typeface="Source Serif 4 14pt" panose="020B0604020202020204" charset="0"/>
                          <a:ea typeface="Source Serif 4 14pt" panose="020B0604020202020204" charset="0"/>
                          <a:cs typeface="Times New Roman" panose="02020603050405020304" pitchFamily="18" charset="0"/>
                        </a:rPr>
                        <a:t>Профільна освіта</a:t>
                      </a:r>
                      <a:endParaRPr lang="en-GB" sz="1400" kern="100" dirty="0">
                        <a:effectLst/>
                        <a:latin typeface="Source Serif 4 14pt" panose="020B0604020202020204" charset="0"/>
                        <a:ea typeface="Source Serif 4 14pt" panose="020B060402020202020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1047546"/>
                  </a:ext>
                </a:extLst>
              </a:tr>
              <a:tr h="216609">
                <a:tc gridSpan="4">
                  <a:txBody>
                    <a:bodyPr/>
                    <a:lstStyle/>
                    <a:p>
                      <a:pPr algn="ctr"/>
                      <a:r>
                        <a:rPr lang="uk-UA" dirty="0">
                          <a:latin typeface="Source Serif 4 14pt" panose="020B0604020202020204" charset="0"/>
                          <a:ea typeface="Source Serif 4 14pt" panose="020B0604020202020204" charset="0"/>
                        </a:rPr>
                        <a:t>Мета освіти</a:t>
                      </a:r>
                    </a:p>
                  </a:txBody>
                  <a:tcPr>
                    <a:lnT w="12700" cap="flat" cmpd="sng" algn="ctr">
                      <a:solidFill>
                        <a:srgbClr val="000000"/>
                      </a:solidFill>
                      <a:prstDash val="solid"/>
                      <a:round/>
                      <a:headEnd type="none" w="med" len="med"/>
                      <a:tailEnd type="none" w="med" len="med"/>
                    </a:lnT>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612451145"/>
                  </a:ext>
                </a:extLst>
              </a:tr>
              <a:tr h="4118733">
                <a:tc>
                  <a:txBody>
                    <a:bodyPr/>
                    <a:lstStyle/>
                    <a:p>
                      <a:pPr>
                        <a:lnSpc>
                          <a:spcPct val="115000"/>
                        </a:lnSpc>
                        <a:spcAft>
                          <a:spcPts val="800"/>
                        </a:spcAft>
                      </a:pPr>
                      <a:endParaRPr lang="uk-UA" sz="1100" u="sng"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endParaRPr>
                    </a:p>
                    <a:p>
                      <a:pPr>
                        <a:lnSpc>
                          <a:spcPct val="115000"/>
                        </a:lnSpc>
                        <a:spcAft>
                          <a:spcPts val="800"/>
                        </a:spcAft>
                      </a:pPr>
                      <a:r>
                        <a:rPr lang="uk-UA" sz="1100" u="sng"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Мета стандарту:</a:t>
                      </a:r>
                      <a:r>
                        <a:rPr lang="uk-UA"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збереження</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самоцінності</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дошкільного</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дитинства</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визначення</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особливостей</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вимог</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до</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рівня</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розвиненості</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освіченості</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вихованості</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дитини</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дошкільного</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віку</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забезпечення</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наступності</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між</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дошкільною</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початковою</a:t>
                      </a:r>
                      <a:r>
                        <a:rPr lang="en-GB" sz="1100" kern="100" dirty="0">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293A55"/>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освітою</a:t>
                      </a:r>
                      <a:endParaRPr lang="en-GB" sz="1200" kern="100" dirty="0">
                        <a:effectLst/>
                        <a:latin typeface="Source Serif 4 14pt" panose="020B0604020202020204" charset="0"/>
                        <a:ea typeface="Source Serif 4 14pt" panose="020B060402020202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endParaRPr lang="uk-UA" sz="1100" u="sng"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endParaRPr>
                    </a:p>
                    <a:p>
                      <a:pPr>
                        <a:lnSpc>
                          <a:spcPct val="115000"/>
                        </a:lnSpc>
                        <a:spcAft>
                          <a:spcPts val="800"/>
                        </a:spcAft>
                      </a:pPr>
                      <a:r>
                        <a:rPr lang="en-GB" sz="1100" u="sng"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Метою</a:t>
                      </a:r>
                      <a:r>
                        <a:rPr lang="en-GB" sz="1100" u="sng"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u="sng"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початкової</a:t>
                      </a:r>
                      <a:r>
                        <a:rPr lang="en-GB" sz="1100" u="sng"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u="sng"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освіти</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є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всебічний</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розвиток</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дитини</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її</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талантів</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здібностей</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компетентностей</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наскрізних</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умінь</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відповідно</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до</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вікових</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індивідуальних</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психофізіологічних</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особливостей</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і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потреб</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latin typeface="Source Serif 4 14pt" panose="020B0604020202020204" charset="0"/>
                          <a:ea typeface="Source Serif 4 14pt" panose="020B0604020202020204" charset="0"/>
                          <a:cs typeface="Times New Roman" panose="02020603050405020304" pitchFamily="18" charset="0"/>
                        </a:rPr>
                        <a:t>формування</a:t>
                      </a:r>
                      <a:r>
                        <a:rPr lang="en-GB" sz="1100" kern="100" dirty="0">
                          <a:solidFill>
                            <a:srgbClr val="333333"/>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latin typeface="Source Serif 4 14pt" panose="020B0604020202020204" charset="0"/>
                          <a:ea typeface="Source Serif 4 14pt" panose="020B0604020202020204" charset="0"/>
                          <a:cs typeface="Times New Roman" panose="02020603050405020304" pitchFamily="18" charset="0"/>
                        </a:rPr>
                        <a:t>цінностей</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розвиток</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самостійності</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творчості</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333333"/>
                          </a:solidFill>
                          <a:effectLst/>
                          <a:highlight>
                            <a:srgbClr val="FFFFFF"/>
                          </a:highlight>
                          <a:latin typeface="Source Serif 4 14pt" panose="020B0604020202020204" charset="0"/>
                          <a:ea typeface="Source Serif 4 14pt" panose="020B0604020202020204" charset="0"/>
                          <a:cs typeface="Times New Roman" panose="02020603050405020304" pitchFamily="18" charset="0"/>
                        </a:rPr>
                        <a:t>допитливості</a:t>
                      </a:r>
                      <a:endParaRPr lang="en-GB" sz="1200" kern="100" dirty="0">
                        <a:effectLst/>
                        <a:latin typeface="Source Serif 4 14pt" panose="020B0604020202020204" charset="0"/>
                        <a:ea typeface="Source Serif 4 14pt" panose="020B060402020202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endParaRPr lang="uk-UA" sz="1100" u="sng"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endParaRPr>
                    </a:p>
                    <a:p>
                      <a:pPr>
                        <a:lnSpc>
                          <a:spcPct val="115000"/>
                        </a:lnSpc>
                        <a:spcAft>
                          <a:spcPts val="800"/>
                        </a:spcAft>
                      </a:pPr>
                      <a:r>
                        <a:rPr lang="en-GB" sz="1100" u="sng"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Метою</a:t>
                      </a:r>
                      <a:r>
                        <a:rPr lang="en-GB" sz="1100" u="sng"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u="sng"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базової</a:t>
                      </a:r>
                      <a:r>
                        <a:rPr lang="en-GB" sz="1100" u="sng"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u="sng"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середньої</a:t>
                      </a:r>
                      <a:r>
                        <a:rPr lang="en-GB" sz="1100" u="sng"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u="sng"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освіти</a:t>
                      </a:r>
                      <a:r>
                        <a:rPr lang="en-GB" sz="1100" u="sng"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є</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розвиток</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природних</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здібностей</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інтересів</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обдарувань</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учнів</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формування</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компетентностей</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необхідних</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для</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їх</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соціалізації</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громадянської</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активності</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свідомого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вибору</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подальшого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життєвого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шляху</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самореалізації</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продовження</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навчання</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на</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рівні</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профільної</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освіти</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або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здобуття</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професії</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виховання</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відповідального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шанобливого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ставлення</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до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родини</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суспільства</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навколишнього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природного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середовища</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національних</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культурних</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цінностей</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українського</a:t>
                      </a:r>
                      <a:r>
                        <a:rPr lang="en-GB" sz="1100" kern="100" dirty="0">
                          <a:solidFill>
                            <a:srgbClr val="000000"/>
                          </a:solidFill>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solidFill>
                            <a:srgbClr val="000000"/>
                          </a:solidFill>
                          <a:effectLst/>
                          <a:latin typeface="Source Serif 4 14pt" panose="020B0604020202020204" charset="0"/>
                          <a:ea typeface="Source Serif 4 14pt" panose="020B0604020202020204" charset="0"/>
                          <a:cs typeface="Times New Roman" panose="02020603050405020304" pitchFamily="18" charset="0"/>
                        </a:rPr>
                        <a:t>народу</a:t>
                      </a:r>
                      <a:endParaRPr lang="en-GB" sz="1200" kern="100" dirty="0">
                        <a:effectLst/>
                        <a:latin typeface="Source Serif 4 14pt" panose="020B0604020202020204" charset="0"/>
                        <a:ea typeface="Source Serif 4 14pt" panose="020B060402020202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endParaRPr lang="uk-UA" sz="1100" kern="100" dirty="0">
                        <a:effectLst/>
                        <a:latin typeface="Source Serif 4 14pt" panose="020B0604020202020204" charset="0"/>
                        <a:ea typeface="Source Serif 4 14pt" panose="020B0604020202020204" charset="0"/>
                        <a:cs typeface="Times New Roman" panose="02020603050405020304" pitchFamily="18" charset="0"/>
                      </a:endParaRPr>
                    </a:p>
                    <a:p>
                      <a:pPr>
                        <a:lnSpc>
                          <a:spcPct val="115000"/>
                        </a:lnSpc>
                        <a:spcAft>
                          <a:spcPts val="800"/>
                        </a:spcAft>
                      </a:pPr>
                      <a:r>
                        <a:rPr lang="uk-UA" sz="1100" kern="100" dirty="0">
                          <a:effectLst/>
                          <a:latin typeface="Source Serif 4 14pt" panose="020B0604020202020204" charset="0"/>
                          <a:ea typeface="Source Serif 4 14pt" panose="020B0604020202020204" charset="0"/>
                          <a:cs typeface="Times New Roman" panose="02020603050405020304" pitchFamily="18" charset="0"/>
                        </a:rPr>
                        <a:t>Метою профільної освіти </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є</a:t>
                      </a:r>
                      <a:r>
                        <a:rPr lang="uk-UA" sz="1100" kern="100" dirty="0">
                          <a:effectLst/>
                          <a:latin typeface="Source Serif 4 14pt" panose="020B0604020202020204" charset="0"/>
                          <a:ea typeface="Source Serif 4 14pt" panose="020B0604020202020204" charset="0"/>
                          <a:cs typeface="Times New Roman" panose="02020603050405020304" pitchFamily="18" charset="0"/>
                        </a:rPr>
                        <a:t>:</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розвиток</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особистості</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здобувачів</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освіти</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формування</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компетентностей</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необхідних</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для</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їхньої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стійкості</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самостійності</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відповідальності</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комунікації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взаємодії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з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іншими</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соціалізації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громадянської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активності</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підприємливості</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свідомого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вибору</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подальшого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життєвого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шляху</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ціложиттєвої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освіти</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трудової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діяльності</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самореалізації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виховання</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шанобливого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ставлення</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до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національних</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культурних</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цінностей</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українського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народу</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на</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засадах</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патріотизму</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усвідомлення</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власної</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ідентичності</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родини</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суспільства</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довкілля</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природи</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з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позицій</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наукового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світогляду</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та</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принципів</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сталого</a:t>
                      </a:r>
                      <a:r>
                        <a:rPr lang="en-GB" sz="1100" kern="100" dirty="0">
                          <a:effectLst/>
                          <a:latin typeface="Source Serif 4 14pt" panose="020B0604020202020204" charset="0"/>
                          <a:ea typeface="Source Serif 4 14pt" panose="020B0604020202020204" charset="0"/>
                          <a:cs typeface="Times New Roman" panose="02020603050405020304" pitchFamily="18" charset="0"/>
                        </a:rPr>
                        <a:t> </a:t>
                      </a:r>
                      <a:r>
                        <a:rPr lang="en-GB" sz="1100" kern="100" dirty="0" err="1">
                          <a:effectLst/>
                          <a:latin typeface="Source Serif 4 14pt" panose="020B0604020202020204" charset="0"/>
                          <a:ea typeface="Source Serif 4 14pt" panose="020B0604020202020204" charset="0"/>
                          <a:cs typeface="Times New Roman" panose="02020603050405020304" pitchFamily="18" charset="0"/>
                        </a:rPr>
                        <a:t>розвитку</a:t>
                      </a:r>
                      <a:endParaRPr lang="en-GB" sz="1200" kern="100" dirty="0">
                        <a:effectLst/>
                        <a:latin typeface="Source Serif 4 14pt" panose="020B0604020202020204" charset="0"/>
                        <a:ea typeface="Source Serif 4 14pt" panose="020B060402020202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1472461"/>
                  </a:ext>
                </a:extLst>
              </a:tr>
            </a:tbl>
          </a:graphicData>
        </a:graphic>
      </p:graphicFrame>
      <p:pic>
        <p:nvPicPr>
          <p:cNvPr id="9" name="Google Shape;302;p36" descr="A picture containing object, lamp, clock&#10;&#10;Description automatically generated">
            <a:extLst>
              <a:ext uri="{FF2B5EF4-FFF2-40B4-BE49-F238E27FC236}">
                <a16:creationId xmlns:a16="http://schemas.microsoft.com/office/drawing/2014/main" id="{C7A7EF7F-75C4-AF9A-256A-A323B6DA32B3}"/>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spTree>
    <p:extLst>
      <p:ext uri="{BB962C8B-B14F-4D97-AF65-F5344CB8AC3E}">
        <p14:creationId xmlns:p14="http://schemas.microsoft.com/office/powerpoint/2010/main" val="112772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1936656" y="226229"/>
            <a:ext cx="9150926" cy="8849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Calibri"/>
              <a:buNone/>
            </a:pPr>
            <a:r>
              <a:rPr lang="uk-UA" b="1">
                <a:solidFill>
                  <a:srgbClr val="C00000"/>
                </a:solidFill>
                <a:latin typeface="Source Serif 4 14pt Black"/>
                <a:ea typeface="Source Serif 4 14pt Black"/>
                <a:cs typeface="Source Serif 4 14pt Black"/>
                <a:sym typeface="Source Serif 4"/>
              </a:rPr>
              <a:t>Чесноти</a:t>
            </a:r>
            <a:endParaRPr b="1">
              <a:solidFill>
                <a:srgbClr val="C00000"/>
              </a:solidFill>
              <a:latin typeface="Source Serif 4 14pt Black"/>
              <a:ea typeface="Source Serif 4 14pt Black"/>
              <a:cs typeface="Source Serif 4 14pt Black"/>
              <a:sym typeface="Source Serif 4"/>
            </a:endParaRPr>
          </a:p>
        </p:txBody>
      </p:sp>
      <p:sp>
        <p:nvSpPr>
          <p:cNvPr id="107" name="Google Shape;10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uk-UA" dirty="0"/>
              <a:t>kmbs.ua</a:t>
            </a:r>
            <a:endParaRPr dirty="0"/>
          </a:p>
        </p:txBody>
      </p:sp>
      <p:sp>
        <p:nvSpPr>
          <p:cNvPr id="108" name="Google Shape;10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uk-UA"/>
              <a:t>3</a:t>
            </a:fld>
            <a:endParaRPr dirty="0"/>
          </a:p>
        </p:txBody>
      </p:sp>
      <p:pic>
        <p:nvPicPr>
          <p:cNvPr id="109" name="Google Shape;109;p16" descr="The Catholic Toolbox: Virtues"/>
          <p:cNvPicPr preferRelativeResize="0"/>
          <p:nvPr/>
        </p:nvPicPr>
        <p:blipFill rotWithShape="1">
          <a:blip r:embed="rId3">
            <a:alphaModFix/>
          </a:blip>
          <a:srcRect/>
          <a:stretch/>
        </p:blipFill>
        <p:spPr>
          <a:xfrm>
            <a:off x="2286000" y="1387119"/>
            <a:ext cx="7620000" cy="4693282"/>
          </a:xfrm>
          <a:prstGeom prst="rect">
            <a:avLst/>
          </a:prstGeom>
          <a:noFill/>
          <a:ln>
            <a:noFill/>
          </a:ln>
        </p:spPr>
      </p:pic>
      <p:pic>
        <p:nvPicPr>
          <p:cNvPr id="2" name="Google Shape;172;p22" descr="A picture containing object, lamp, clock&#10;&#10;Description automatically generated">
            <a:extLst>
              <a:ext uri="{FF2B5EF4-FFF2-40B4-BE49-F238E27FC236}">
                <a16:creationId xmlns:a16="http://schemas.microsoft.com/office/drawing/2014/main" id="{4A037BEB-CFA2-02AE-F010-4FCE9328C927}"/>
              </a:ext>
            </a:extLst>
          </p:cNvPr>
          <p:cNvPicPr preferRelativeResize="0"/>
          <p:nvPr/>
        </p:nvPicPr>
        <p:blipFill rotWithShape="1">
          <a:blip r:embed="rId4">
            <a:alphaModFix/>
          </a:blip>
          <a:srcRect/>
          <a:stretch/>
        </p:blipFill>
        <p:spPr>
          <a:xfrm>
            <a:off x="437143" y="6204301"/>
            <a:ext cx="1227769" cy="367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807AD0-73FB-EA48-429C-3E77699B22FF}"/>
              </a:ext>
            </a:extLst>
          </p:cNvPr>
          <p:cNvSpPr>
            <a:spLocks noGrp="1"/>
          </p:cNvSpPr>
          <p:nvPr>
            <p:ph type="title"/>
          </p:nvPr>
        </p:nvSpPr>
        <p:spPr>
          <a:xfrm>
            <a:off x="2248000" y="141724"/>
            <a:ext cx="7734200" cy="961209"/>
          </a:xfrm>
        </p:spPr>
        <p:txBody>
          <a:bodyPr>
            <a:normAutofit/>
          </a:bodyPr>
          <a:lstStyle/>
          <a:p>
            <a:pPr algn="ctr"/>
            <a:r>
              <a:rPr lang="ru-RU" sz="2400" b="1" dirty="0" err="1">
                <a:solidFill>
                  <a:srgbClr val="C00000"/>
                </a:solidFill>
                <a:latin typeface="Source Serif 4 14pt" panose="02040603050405020204" pitchFamily="18" charset="0"/>
                <a:ea typeface="Source Serif 4 14pt" panose="02040603050405020204" pitchFamily="18" charset="0"/>
              </a:rPr>
              <a:t>Державний</a:t>
            </a:r>
            <a:r>
              <a:rPr lang="ru-RU" sz="2400" b="1" dirty="0">
                <a:solidFill>
                  <a:srgbClr val="C00000"/>
                </a:solidFill>
                <a:latin typeface="Source Serif 4 14pt" panose="02040603050405020204" pitchFamily="18" charset="0"/>
                <a:ea typeface="Source Serif 4 14pt" panose="02040603050405020204" pitchFamily="18" charset="0"/>
              </a:rPr>
              <a:t> стандарт </a:t>
            </a:r>
            <a:r>
              <a:rPr lang="ru-RU" sz="2400" b="1" dirty="0" err="1">
                <a:solidFill>
                  <a:srgbClr val="C00000"/>
                </a:solidFill>
                <a:latin typeface="Source Serif 4 14pt" panose="02040603050405020204" pitchFamily="18" charset="0"/>
                <a:ea typeface="Source Serif 4 14pt" panose="02040603050405020204" pitchFamily="18" charset="0"/>
              </a:rPr>
              <a:t>початкової</a:t>
            </a:r>
            <a:r>
              <a:rPr lang="ru-RU" sz="2400" b="1" dirty="0">
                <a:solidFill>
                  <a:srgbClr val="C00000"/>
                </a:solidFill>
                <a:latin typeface="Source Serif 4 14pt" panose="02040603050405020204" pitchFamily="18" charset="0"/>
                <a:ea typeface="Source Serif 4 14pt" panose="02040603050405020204" pitchFamily="18" charset="0"/>
              </a:rPr>
              <a:t> </a:t>
            </a:r>
            <a:r>
              <a:rPr lang="ru-RU" sz="2400" b="1" dirty="0" err="1">
                <a:solidFill>
                  <a:srgbClr val="C00000"/>
                </a:solidFill>
                <a:latin typeface="Source Serif 4 14pt" panose="02040603050405020204" pitchFamily="18" charset="0"/>
                <a:ea typeface="Source Serif 4 14pt" panose="02040603050405020204" pitchFamily="18" charset="0"/>
              </a:rPr>
              <a:t>освіти</a:t>
            </a:r>
            <a:r>
              <a:rPr lang="ru-RU" sz="2400" b="1" dirty="0">
                <a:solidFill>
                  <a:srgbClr val="C00000"/>
                </a:solidFill>
                <a:latin typeface="Source Serif 4 14pt" panose="02040603050405020204" pitchFamily="18" charset="0"/>
                <a:ea typeface="Source Serif 4 14pt" panose="02040603050405020204" pitchFamily="18" charset="0"/>
              </a:rPr>
              <a:t> у </a:t>
            </a:r>
            <a:r>
              <a:rPr lang="ru-RU" sz="2400" b="1" dirty="0" err="1">
                <a:solidFill>
                  <a:srgbClr val="C00000"/>
                </a:solidFill>
                <a:latin typeface="Source Serif 4 14pt" panose="02040603050405020204" pitchFamily="18" charset="0"/>
                <a:ea typeface="Source Serif 4 14pt" panose="02040603050405020204" pitchFamily="18" charset="0"/>
              </a:rPr>
              <a:t>редакції</a:t>
            </a:r>
            <a:r>
              <a:rPr lang="ru-RU" sz="2400" b="1" dirty="0">
                <a:solidFill>
                  <a:srgbClr val="C00000"/>
                </a:solidFill>
                <a:latin typeface="Source Serif 4 14pt" panose="02040603050405020204" pitchFamily="18" charset="0"/>
                <a:ea typeface="Source Serif 4 14pt" panose="02040603050405020204" pitchFamily="18" charset="0"/>
              </a:rPr>
              <a:t> постанови КМУ </a:t>
            </a:r>
            <a:r>
              <a:rPr lang="ru-RU" sz="2400" b="1" dirty="0" err="1">
                <a:solidFill>
                  <a:srgbClr val="C00000"/>
                </a:solidFill>
                <a:latin typeface="Source Serif 4 14pt" panose="02040603050405020204" pitchFamily="18" charset="0"/>
                <a:ea typeface="Source Serif 4 14pt" panose="02040603050405020204" pitchFamily="18" charset="0"/>
              </a:rPr>
              <a:t>від</a:t>
            </a:r>
            <a:r>
              <a:rPr lang="ru-RU" sz="2400" b="1" dirty="0">
                <a:solidFill>
                  <a:srgbClr val="C00000"/>
                </a:solidFill>
                <a:latin typeface="Source Serif 4 14pt" panose="02040603050405020204" pitchFamily="18" charset="0"/>
                <a:ea typeface="Source Serif 4 14pt" panose="02040603050405020204" pitchFamily="18" charset="0"/>
              </a:rPr>
              <a:t> 24 липня 2019 р. №688​</a:t>
            </a:r>
            <a:endParaRPr lang="uk-UA" sz="2400" b="1" dirty="0">
              <a:solidFill>
                <a:srgbClr val="C00000"/>
              </a:solidFill>
              <a:latin typeface="Source Serif 4 14pt" panose="02040603050405020204" pitchFamily="18" charset="0"/>
              <a:ea typeface="Source Serif 4 14pt" panose="02040603050405020204" pitchFamily="18" charset="0"/>
            </a:endParaRPr>
          </a:p>
        </p:txBody>
      </p:sp>
      <p:sp>
        <p:nvSpPr>
          <p:cNvPr id="4" name="Місце для номера слайда 3">
            <a:extLst>
              <a:ext uri="{FF2B5EF4-FFF2-40B4-BE49-F238E27FC236}">
                <a16:creationId xmlns:a16="http://schemas.microsoft.com/office/drawing/2014/main" id="{CEBDCF0C-63AC-4150-9B7F-B13CCEB61C2E}"/>
              </a:ext>
            </a:extLst>
          </p:cNvPr>
          <p:cNvSpPr>
            <a:spLocks noGrp="1"/>
          </p:cNvSpPr>
          <p:nvPr>
            <p:ph type="sldNum" idx="12"/>
          </p:nvPr>
        </p:nvSpPr>
        <p:spPr/>
        <p:txBody>
          <a:bodyPr/>
          <a:lstStyle/>
          <a:p>
            <a:fld id="{00000000-1234-1234-1234-123412341234}" type="slidenum">
              <a:rPr lang="uk-UA" smtClean="0"/>
              <a:pPr/>
              <a:t>30</a:t>
            </a:fld>
            <a:endParaRPr lang="uk-UA" dirty="0"/>
          </a:p>
        </p:txBody>
      </p:sp>
      <p:sp>
        <p:nvSpPr>
          <p:cNvPr id="11" name="TextBox 10">
            <a:extLst>
              <a:ext uri="{FF2B5EF4-FFF2-40B4-BE49-F238E27FC236}">
                <a16:creationId xmlns:a16="http://schemas.microsoft.com/office/drawing/2014/main" id="{BBF112A7-CB06-77F5-494C-CBDAA79589D6}"/>
              </a:ext>
            </a:extLst>
          </p:cNvPr>
          <p:cNvSpPr txBox="1"/>
          <p:nvPr/>
        </p:nvSpPr>
        <p:spPr>
          <a:xfrm>
            <a:off x="1653404" y="1280995"/>
            <a:ext cx="8328796" cy="5016758"/>
          </a:xfrm>
          <a:prstGeom prst="rect">
            <a:avLst/>
          </a:prstGeom>
          <a:noFill/>
        </p:spPr>
        <p:txBody>
          <a:bodyPr wrap="square">
            <a:spAutoFit/>
          </a:bodyPr>
          <a:lstStyle/>
          <a:p>
            <a:pPr algn="just"/>
            <a:r>
              <a:rPr lang="uk-UA" sz="1600" b="0" i="0" dirty="0">
                <a:solidFill>
                  <a:srgbClr val="333333"/>
                </a:solidFill>
                <a:effectLst/>
                <a:highlight>
                  <a:srgbClr val="FFFFFF"/>
                </a:highlight>
                <a:latin typeface="Times New Roman" panose="02020603050405020304" pitchFamily="18" charset="0"/>
              </a:rPr>
              <a:t>1. Цей Державний стандарт початкової освіти (далі - Державний стандарт) визначає вимоги до обов’язкових результатів навчання та </a:t>
            </a:r>
            <a:r>
              <a:rPr lang="uk-UA" sz="1600" b="0" i="0" dirty="0" err="1">
                <a:solidFill>
                  <a:srgbClr val="333333"/>
                </a:solidFill>
                <a:effectLst/>
                <a:highlight>
                  <a:srgbClr val="FFFFFF"/>
                </a:highlight>
                <a:latin typeface="Times New Roman" panose="02020603050405020304" pitchFamily="18" charset="0"/>
              </a:rPr>
              <a:t>компетентностей</a:t>
            </a:r>
            <a:r>
              <a:rPr lang="uk-UA" sz="1600" b="0" i="0" dirty="0">
                <a:solidFill>
                  <a:srgbClr val="333333"/>
                </a:solidFill>
                <a:effectLst/>
                <a:highlight>
                  <a:srgbClr val="FFFFFF"/>
                </a:highlight>
                <a:latin typeface="Times New Roman" panose="02020603050405020304" pitchFamily="18" charset="0"/>
              </a:rPr>
              <a:t> здобувачів освіти (додатки 1-11), загальний обсяг їх навчального навантаження у базовому навчальному плані початкової освіти (додаток 12).</a:t>
            </a:r>
          </a:p>
          <a:p>
            <a:pPr algn="just"/>
            <a:r>
              <a:rPr lang="uk-UA" sz="1600" b="0" i="0" dirty="0">
                <a:solidFill>
                  <a:srgbClr val="333333"/>
                </a:solidFill>
                <a:effectLst/>
                <a:highlight>
                  <a:srgbClr val="FFFFFF"/>
                </a:highlight>
                <a:latin typeface="Times New Roman" panose="02020603050405020304" pitchFamily="18" charset="0"/>
              </a:rPr>
              <a:t>2. У цьому Державному стандарті терміни вживаються у такому значенні:</a:t>
            </a:r>
          </a:p>
          <a:p>
            <a:pPr algn="just"/>
            <a:r>
              <a:rPr lang="uk-UA" sz="1600" b="0" i="0" dirty="0">
                <a:solidFill>
                  <a:srgbClr val="333333"/>
                </a:solidFill>
                <a:effectLst/>
                <a:highlight>
                  <a:srgbClr val="FFFFFF"/>
                </a:highlight>
                <a:latin typeface="Times New Roman" panose="02020603050405020304" pitchFamily="18" charset="0"/>
              </a:rPr>
              <a:t>1) </a:t>
            </a:r>
            <a:r>
              <a:rPr lang="uk-UA" sz="1600" b="0" i="0" u="sng" dirty="0">
                <a:solidFill>
                  <a:srgbClr val="333333"/>
                </a:solidFill>
                <a:effectLst/>
                <a:highlight>
                  <a:srgbClr val="FFFFFF"/>
                </a:highlight>
                <a:latin typeface="Times New Roman" panose="02020603050405020304" pitchFamily="18" charset="0"/>
              </a:rPr>
              <a:t>загальні результати навчання - сукупність знань, умінь, навичок, способів мислення, поглядів, цінностей, інших особистісних якостей</a:t>
            </a:r>
            <a:r>
              <a:rPr lang="uk-UA" sz="1600" b="0" i="0" dirty="0">
                <a:solidFill>
                  <a:srgbClr val="333333"/>
                </a:solidFill>
                <a:effectLst/>
                <a:highlight>
                  <a:srgbClr val="FFFFFF"/>
                </a:highlight>
                <a:latin typeface="Times New Roman" panose="02020603050405020304" pitchFamily="18" charset="0"/>
              </a:rPr>
              <a:t> </a:t>
            </a:r>
            <a:r>
              <a:rPr lang="uk-UA" sz="1600" b="0" i="0" dirty="0">
                <a:solidFill>
                  <a:srgbClr val="333333"/>
                </a:solidFill>
                <a:effectLst/>
                <a:highlight>
                  <a:srgbClr val="FFFF00"/>
                </a:highlight>
                <a:latin typeface="Times New Roman" panose="02020603050405020304" pitchFamily="18" charset="0"/>
              </a:rPr>
              <a:t>здобувачів початкової освіти, що відповідають загальним цілям освітньої(-</a:t>
            </a:r>
            <a:r>
              <a:rPr lang="uk-UA" sz="1600" b="0" i="0" dirty="0" err="1">
                <a:solidFill>
                  <a:srgbClr val="333333"/>
                </a:solidFill>
                <a:effectLst/>
                <a:highlight>
                  <a:srgbClr val="FFFF00"/>
                </a:highlight>
                <a:latin typeface="Times New Roman" panose="02020603050405020304" pitchFamily="18" charset="0"/>
              </a:rPr>
              <a:t>іх</a:t>
            </a:r>
            <a:r>
              <a:rPr lang="uk-UA" sz="1600" b="0" i="0" dirty="0">
                <a:solidFill>
                  <a:srgbClr val="333333"/>
                </a:solidFill>
                <a:effectLst/>
                <a:highlight>
                  <a:srgbClr val="FFFF00"/>
                </a:highlight>
                <a:latin typeface="Times New Roman" panose="02020603050405020304" pitchFamily="18" charset="0"/>
              </a:rPr>
              <a:t>) галузі(-ей);</a:t>
            </a:r>
          </a:p>
          <a:p>
            <a:pPr algn="just"/>
            <a:r>
              <a:rPr lang="uk-UA" sz="1600" b="0" i="0" dirty="0">
                <a:solidFill>
                  <a:srgbClr val="333333"/>
                </a:solidFill>
                <a:effectLst/>
                <a:highlight>
                  <a:srgbClr val="FFFFFF"/>
                </a:highlight>
                <a:latin typeface="Times New Roman" panose="02020603050405020304" pitchFamily="18" charset="0"/>
              </a:rPr>
              <a:t>2) здобувач освіти - здобувач освіти на першому рівні повної загальної середньої освіти;</a:t>
            </a:r>
          </a:p>
          <a:p>
            <a:pPr algn="just"/>
            <a:r>
              <a:rPr lang="uk-UA" sz="1600" b="0" i="0" dirty="0">
                <a:solidFill>
                  <a:srgbClr val="333333"/>
                </a:solidFill>
                <a:effectLst/>
                <a:highlight>
                  <a:srgbClr val="FFFFFF"/>
                </a:highlight>
                <a:latin typeface="Times New Roman" panose="02020603050405020304" pitchFamily="18" charset="0"/>
              </a:rPr>
              <a:t>3) змістова лінія - тематична єдність, яка окреслює внутрішню структуру та систематизує конкретні очікувані результати кожної освітньої галузі;</a:t>
            </a:r>
          </a:p>
          <a:p>
            <a:pPr algn="just"/>
            <a:r>
              <a:rPr lang="uk-UA" sz="1600" b="0" i="0" dirty="0">
                <a:solidFill>
                  <a:srgbClr val="333333"/>
                </a:solidFill>
                <a:effectLst/>
                <a:highlight>
                  <a:srgbClr val="FFFFFF"/>
                </a:highlight>
                <a:latin typeface="Times New Roman" panose="02020603050405020304" pitchFamily="18" charset="0"/>
              </a:rPr>
              <a:t>4) </a:t>
            </a:r>
            <a:r>
              <a:rPr lang="uk-UA" sz="1600" b="0" i="0" u="sng" dirty="0">
                <a:solidFill>
                  <a:srgbClr val="333333"/>
                </a:solidFill>
                <a:effectLst/>
                <a:highlight>
                  <a:srgbClr val="FFFFFF"/>
                </a:highlight>
                <a:latin typeface="Times New Roman" panose="02020603050405020304" pitchFamily="18" charset="0"/>
              </a:rPr>
              <a:t>обов’язкові результати навчання - сукупність знань, умінь, навичок, способів мислення, поглядів, цінностей, інших особистісних якостей здобувачів початкової освіти, які відповідають загальним результатам навчання та </a:t>
            </a:r>
            <a:r>
              <a:rPr lang="uk-UA" sz="1600" b="0" i="0" u="sng" dirty="0">
                <a:solidFill>
                  <a:srgbClr val="333333"/>
                </a:solidFill>
                <a:effectLst/>
                <a:latin typeface="Times New Roman" panose="02020603050405020304" pitchFamily="18" charset="0"/>
              </a:rPr>
              <a:t>які можна ідентифікувати, кількісно оцінити та виміряти</a:t>
            </a:r>
            <a:r>
              <a:rPr lang="uk-UA" sz="1600" b="0" i="0" dirty="0">
                <a:solidFill>
                  <a:srgbClr val="333333"/>
                </a:solidFill>
                <a:effectLst/>
                <a:latin typeface="Times New Roman" panose="02020603050405020304" pitchFamily="18" charset="0"/>
              </a:rPr>
              <a:t>, </a:t>
            </a:r>
            <a:r>
              <a:rPr lang="uk-UA" sz="1600" b="0" i="0" dirty="0">
                <a:solidFill>
                  <a:srgbClr val="333333"/>
                </a:solidFill>
                <a:effectLst/>
                <a:highlight>
                  <a:srgbClr val="FFFF00"/>
                </a:highlight>
                <a:latin typeface="Times New Roman" panose="02020603050405020304" pitchFamily="18" charset="0"/>
              </a:rPr>
              <a:t>свідчать про рівень розвитку кожного вміння на завершення циклу (5-6 класи і 7-9 класи);</a:t>
            </a:r>
          </a:p>
          <a:p>
            <a:pPr algn="just"/>
            <a:r>
              <a:rPr lang="uk-UA" sz="1600" b="0" i="0" dirty="0">
                <a:solidFill>
                  <a:srgbClr val="333333"/>
                </a:solidFill>
                <a:effectLst/>
                <a:highlight>
                  <a:srgbClr val="FFFFFF"/>
                </a:highlight>
                <a:latin typeface="Times New Roman" panose="02020603050405020304" pitchFamily="18" charset="0"/>
              </a:rPr>
              <a:t>5) освітня галузь - складник змісту освіти, що відображає певну сферу вивчення або об’єднує споріднені сфери;</a:t>
            </a:r>
          </a:p>
          <a:p>
            <a:pPr algn="just"/>
            <a:r>
              <a:rPr lang="uk-UA" sz="1600" b="0" i="0" dirty="0">
                <a:solidFill>
                  <a:srgbClr val="333333"/>
                </a:solidFill>
                <a:effectLst/>
                <a:highlight>
                  <a:srgbClr val="FFFFFF"/>
                </a:highlight>
                <a:latin typeface="Times New Roman" panose="02020603050405020304" pitchFamily="18" charset="0"/>
              </a:rPr>
              <a:t>6) початкова освіта - перший рівень повної загальної середньої освіти, який відповідає першому рівню </a:t>
            </a:r>
            <a:r>
              <a:rPr lang="uk-UA" sz="1600" b="0" i="0" u="sng" dirty="0">
                <a:solidFill>
                  <a:srgbClr val="000099"/>
                </a:solidFill>
                <a:effectLst/>
                <a:highlight>
                  <a:srgbClr val="FFFFFF"/>
                </a:highlight>
                <a:latin typeface="Times New Roman" panose="02020603050405020304" pitchFamily="18" charset="0"/>
                <a:hlinkClick r:id="rId2"/>
              </a:rPr>
              <a:t>Національної рамки кваліфікацій</a:t>
            </a:r>
            <a:r>
              <a:rPr lang="uk-UA" sz="1600" b="0" i="0" dirty="0">
                <a:solidFill>
                  <a:srgbClr val="333333"/>
                </a:solidFill>
                <a:effectLst/>
                <a:highlight>
                  <a:srgbClr val="FFFFFF"/>
                </a:highlight>
                <a:latin typeface="Times New Roman" panose="02020603050405020304" pitchFamily="18" charset="0"/>
              </a:rPr>
              <a:t>.</a:t>
            </a:r>
          </a:p>
        </p:txBody>
      </p:sp>
      <p:pic>
        <p:nvPicPr>
          <p:cNvPr id="12" name="Google Shape;302;p36" descr="A picture containing object, lamp, clock&#10;&#10;Description automatically generated">
            <a:extLst>
              <a:ext uri="{FF2B5EF4-FFF2-40B4-BE49-F238E27FC236}">
                <a16:creationId xmlns:a16="http://schemas.microsoft.com/office/drawing/2014/main" id="{2C62E237-5D2E-368D-BF51-9AF474C5DA84}"/>
              </a:ext>
            </a:extLst>
          </p:cNvPr>
          <p:cNvPicPr preferRelativeResize="0"/>
          <p:nvPr/>
        </p:nvPicPr>
        <p:blipFill rotWithShape="1">
          <a:blip r:embed="rId3">
            <a:alphaModFix/>
          </a:blip>
          <a:srcRect/>
          <a:stretch/>
        </p:blipFill>
        <p:spPr>
          <a:xfrm>
            <a:off x="437143" y="6204301"/>
            <a:ext cx="1227769" cy="367476"/>
          </a:xfrm>
          <a:prstGeom prst="rect">
            <a:avLst/>
          </a:prstGeom>
          <a:noFill/>
          <a:ln>
            <a:noFill/>
          </a:ln>
        </p:spPr>
      </p:pic>
    </p:spTree>
    <p:extLst>
      <p:ext uri="{BB962C8B-B14F-4D97-AF65-F5344CB8AC3E}">
        <p14:creationId xmlns:p14="http://schemas.microsoft.com/office/powerpoint/2010/main" val="1885543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F0DA23-A87F-BC49-C4D8-CF28F1067EC5}"/>
              </a:ext>
            </a:extLst>
          </p:cNvPr>
          <p:cNvSpPr>
            <a:spLocks noGrp="1"/>
          </p:cNvSpPr>
          <p:nvPr>
            <p:ph type="title"/>
          </p:nvPr>
        </p:nvSpPr>
        <p:spPr/>
        <p:txBody>
          <a:bodyPr>
            <a:normAutofit/>
          </a:bodyPr>
          <a:lstStyle/>
          <a:p>
            <a:r>
              <a:rPr lang="ru-RU" sz="3200" b="1" dirty="0">
                <a:solidFill>
                  <a:srgbClr val="C00000"/>
                </a:solidFill>
              </a:rPr>
              <a:t>З державного стандарту </a:t>
            </a:r>
            <a:r>
              <a:rPr lang="ru-RU" sz="3200" b="1" dirty="0" err="1">
                <a:solidFill>
                  <a:srgbClr val="C00000"/>
                </a:solidFill>
              </a:rPr>
              <a:t>початкової</a:t>
            </a:r>
            <a:r>
              <a:rPr lang="ru-RU" sz="3200" b="1" dirty="0">
                <a:solidFill>
                  <a:srgbClr val="C00000"/>
                </a:solidFill>
              </a:rPr>
              <a:t> </a:t>
            </a:r>
            <a:r>
              <a:rPr lang="ru-RU" sz="3200" b="1" dirty="0" err="1">
                <a:solidFill>
                  <a:srgbClr val="C00000"/>
                </a:solidFill>
              </a:rPr>
              <a:t>освіти</a:t>
            </a:r>
            <a:r>
              <a:rPr lang="ru-RU" sz="3200" b="1" dirty="0">
                <a:solidFill>
                  <a:srgbClr val="C00000"/>
                </a:solidFill>
              </a:rPr>
              <a:t>​</a:t>
            </a:r>
            <a:endParaRPr lang="uk-UA" sz="3200" b="1" dirty="0">
              <a:solidFill>
                <a:srgbClr val="C00000"/>
              </a:solidFill>
            </a:endParaRPr>
          </a:p>
        </p:txBody>
      </p:sp>
      <p:sp>
        <p:nvSpPr>
          <p:cNvPr id="4" name="Місце для номера слайда 3">
            <a:extLst>
              <a:ext uri="{FF2B5EF4-FFF2-40B4-BE49-F238E27FC236}">
                <a16:creationId xmlns:a16="http://schemas.microsoft.com/office/drawing/2014/main" id="{E32558E0-C2A1-A8AC-A25D-9FB67D2EADFF}"/>
              </a:ext>
            </a:extLst>
          </p:cNvPr>
          <p:cNvSpPr>
            <a:spLocks noGrp="1"/>
          </p:cNvSpPr>
          <p:nvPr>
            <p:ph type="sldNum" idx="12"/>
          </p:nvPr>
        </p:nvSpPr>
        <p:spPr/>
        <p:txBody>
          <a:bodyPr/>
          <a:lstStyle/>
          <a:p>
            <a:fld id="{00000000-1234-1234-1234-123412341234}" type="slidenum">
              <a:rPr lang="uk-UA" smtClean="0"/>
              <a:pPr/>
              <a:t>31</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CA3ED1AA-519A-2B5B-9C18-D8997326874D}"/>
              </a:ext>
            </a:extLst>
          </p:cNvPr>
          <p:cNvPicPr preferRelativeResize="0"/>
          <p:nvPr/>
        </p:nvPicPr>
        <p:blipFill rotWithShape="1">
          <a:blip r:embed="rId2">
            <a:alphaModFix/>
          </a:blip>
          <a:srcRect/>
          <a:stretch/>
        </p:blipFill>
        <p:spPr>
          <a:xfrm>
            <a:off x="437143" y="6204301"/>
            <a:ext cx="1227769" cy="367476"/>
          </a:xfrm>
          <a:prstGeom prst="rect">
            <a:avLst/>
          </a:prstGeom>
          <a:noFill/>
          <a:ln>
            <a:noFill/>
          </a:ln>
        </p:spPr>
      </p:pic>
      <p:sp>
        <p:nvSpPr>
          <p:cNvPr id="7" name="TextBox 6">
            <a:extLst>
              <a:ext uri="{FF2B5EF4-FFF2-40B4-BE49-F238E27FC236}">
                <a16:creationId xmlns:a16="http://schemas.microsoft.com/office/drawing/2014/main" id="{90960577-47D8-ADFC-9455-284C3167C1B4}"/>
              </a:ext>
            </a:extLst>
          </p:cNvPr>
          <p:cNvSpPr txBox="1"/>
          <p:nvPr/>
        </p:nvSpPr>
        <p:spPr>
          <a:xfrm>
            <a:off x="1394114" y="1511047"/>
            <a:ext cx="9403772" cy="4401205"/>
          </a:xfrm>
          <a:prstGeom prst="rect">
            <a:avLst/>
          </a:prstGeom>
          <a:noFill/>
        </p:spPr>
        <p:txBody>
          <a:bodyPr wrap="square">
            <a:spAutoFit/>
          </a:bodyPr>
          <a:lstStyle/>
          <a:p>
            <a:pPr algn="just"/>
            <a:r>
              <a:rPr lang="ru-RU" sz="2000" b="0" i="0" dirty="0">
                <a:solidFill>
                  <a:srgbClr val="333333"/>
                </a:solidFill>
                <a:effectLst/>
                <a:highlight>
                  <a:srgbClr val="FFFFFF"/>
                </a:highlight>
                <a:latin typeface="Times New Roman" panose="02020603050405020304" pitchFamily="18" charset="0"/>
              </a:rPr>
              <a:t>11. </a:t>
            </a:r>
            <a:r>
              <a:rPr lang="ru-RU" sz="2000" b="0" i="0" dirty="0" err="1">
                <a:solidFill>
                  <a:srgbClr val="333333"/>
                </a:solidFill>
                <a:effectLst/>
                <a:highlight>
                  <a:srgbClr val="FFFFFF"/>
                </a:highlight>
                <a:latin typeface="Times New Roman" panose="02020603050405020304" pitchFamily="18" charset="0"/>
              </a:rPr>
              <a:t>Компетентнісний</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потенціал</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кожної</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освітньої</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галузі</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забезпечує</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формування</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всіх</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ключових</a:t>
            </a:r>
            <a:r>
              <a:rPr lang="ru-RU" sz="2000" b="0" i="0" dirty="0">
                <a:solidFill>
                  <a:srgbClr val="333333"/>
                </a:solidFill>
                <a:effectLst/>
                <a:highlight>
                  <a:srgbClr val="FFFFFF"/>
                </a:highlight>
                <a:latin typeface="Times New Roman" panose="02020603050405020304" pitchFamily="18" charset="0"/>
              </a:rPr>
              <a:t> компетентностей.</a:t>
            </a:r>
          </a:p>
          <a:p>
            <a:pPr algn="just"/>
            <a:r>
              <a:rPr lang="ru-RU" sz="2000" b="0" i="0" dirty="0">
                <a:solidFill>
                  <a:srgbClr val="333333"/>
                </a:solidFill>
                <a:effectLst/>
                <a:highlight>
                  <a:srgbClr val="FFFFFF"/>
                </a:highlight>
                <a:latin typeface="Times New Roman" panose="02020603050405020304" pitchFamily="18" charset="0"/>
              </a:rPr>
              <a:t>	</a:t>
            </a:r>
            <a:r>
              <a:rPr lang="ru-RU" sz="2000" b="0" i="0" dirty="0">
                <a:solidFill>
                  <a:srgbClr val="333333"/>
                </a:solidFill>
                <a:effectLst/>
                <a:highlight>
                  <a:srgbClr val="FFFF00"/>
                </a:highlight>
                <a:latin typeface="Times New Roman" panose="02020603050405020304" pitchFamily="18" charset="0"/>
              </a:rPr>
              <a:t>Для </a:t>
            </a:r>
            <a:r>
              <a:rPr lang="ru-RU" sz="2000" b="0" i="0" dirty="0" err="1">
                <a:solidFill>
                  <a:srgbClr val="333333"/>
                </a:solidFill>
                <a:effectLst/>
                <a:highlight>
                  <a:srgbClr val="FFFF00"/>
                </a:highlight>
                <a:latin typeface="Times New Roman" panose="02020603050405020304" pitchFamily="18" charset="0"/>
              </a:rPr>
              <a:t>кожної</a:t>
            </a:r>
            <a:r>
              <a:rPr lang="ru-RU" sz="2000" b="0" i="0" dirty="0">
                <a:solidFill>
                  <a:srgbClr val="333333"/>
                </a:solidFill>
                <a:effectLst/>
                <a:highlight>
                  <a:srgbClr val="FFFF00"/>
                </a:highlight>
                <a:latin typeface="Times New Roman" panose="02020603050405020304" pitchFamily="18" charset="0"/>
              </a:rPr>
              <a:t> </a:t>
            </a:r>
            <a:r>
              <a:rPr lang="ru-RU" sz="2000" b="0" i="0" dirty="0" err="1">
                <a:solidFill>
                  <a:srgbClr val="333333"/>
                </a:solidFill>
                <a:effectLst/>
                <a:highlight>
                  <a:srgbClr val="FFFF00"/>
                </a:highlight>
                <a:latin typeface="Times New Roman" panose="02020603050405020304" pitchFamily="18" charset="0"/>
              </a:rPr>
              <a:t>освітньої</a:t>
            </a:r>
            <a:r>
              <a:rPr lang="ru-RU" sz="2000" b="0" i="0" dirty="0">
                <a:solidFill>
                  <a:srgbClr val="333333"/>
                </a:solidFill>
                <a:effectLst/>
                <a:highlight>
                  <a:srgbClr val="FFFF00"/>
                </a:highlight>
                <a:latin typeface="Times New Roman" panose="02020603050405020304" pitchFamily="18" charset="0"/>
              </a:rPr>
              <a:t> </a:t>
            </a:r>
            <a:r>
              <a:rPr lang="ru-RU" sz="2000" b="0" i="0" dirty="0" err="1">
                <a:solidFill>
                  <a:srgbClr val="333333"/>
                </a:solidFill>
                <a:effectLst/>
                <a:highlight>
                  <a:srgbClr val="FFFF00"/>
                </a:highlight>
                <a:latin typeface="Times New Roman" panose="02020603050405020304" pitchFamily="18" charset="0"/>
              </a:rPr>
              <a:t>галузі</a:t>
            </a:r>
            <a:r>
              <a:rPr lang="ru-RU" sz="2000" b="0" i="0" dirty="0">
                <a:solidFill>
                  <a:srgbClr val="333333"/>
                </a:solidFill>
                <a:effectLst/>
                <a:highlight>
                  <a:srgbClr val="FFFF00"/>
                </a:highlight>
                <a:latin typeface="Times New Roman" panose="02020603050405020304" pitchFamily="18" charset="0"/>
              </a:rPr>
              <a:t> </a:t>
            </a:r>
            <a:r>
              <a:rPr lang="ru-RU" sz="2000" b="0" i="0" dirty="0" err="1">
                <a:solidFill>
                  <a:srgbClr val="333333"/>
                </a:solidFill>
                <a:effectLst/>
                <a:highlight>
                  <a:srgbClr val="FFFF00"/>
                </a:highlight>
                <a:latin typeface="Times New Roman" panose="02020603050405020304" pitchFamily="18" charset="0"/>
              </a:rPr>
              <a:t>визначено</a:t>
            </a:r>
            <a:r>
              <a:rPr lang="ru-RU" sz="2000" b="0" i="0" dirty="0">
                <a:solidFill>
                  <a:srgbClr val="333333"/>
                </a:solidFill>
                <a:effectLst/>
                <a:highlight>
                  <a:srgbClr val="FFFF00"/>
                </a:highlight>
                <a:latin typeface="Times New Roman" panose="02020603050405020304" pitchFamily="18" charset="0"/>
              </a:rPr>
              <a:t> мету та </a:t>
            </a:r>
            <a:r>
              <a:rPr lang="ru-RU" sz="2000" b="0" i="0" u="sng" dirty="0" err="1">
                <a:solidFill>
                  <a:srgbClr val="333333"/>
                </a:solidFill>
                <a:effectLst/>
                <a:highlight>
                  <a:srgbClr val="FFFF00"/>
                </a:highlight>
                <a:latin typeface="Times New Roman" panose="02020603050405020304" pitchFamily="18" charset="0"/>
              </a:rPr>
              <a:t>загальні</a:t>
            </a:r>
            <a:r>
              <a:rPr lang="ru-RU" sz="2000" b="0" i="0" u="sng" dirty="0">
                <a:solidFill>
                  <a:srgbClr val="333333"/>
                </a:solidFill>
                <a:effectLst/>
                <a:highlight>
                  <a:srgbClr val="FFFF00"/>
                </a:highlight>
                <a:latin typeface="Times New Roman" panose="02020603050405020304" pitchFamily="18" charset="0"/>
              </a:rPr>
              <a:t> </a:t>
            </a:r>
            <a:r>
              <a:rPr lang="ru-RU" sz="2000" b="0" i="0" u="sng" dirty="0" err="1">
                <a:solidFill>
                  <a:srgbClr val="333333"/>
                </a:solidFill>
                <a:effectLst/>
                <a:highlight>
                  <a:srgbClr val="FFFF00"/>
                </a:highlight>
                <a:latin typeface="Times New Roman" panose="02020603050405020304" pitchFamily="18" charset="0"/>
              </a:rPr>
              <a:t>результати</a:t>
            </a:r>
            <a:r>
              <a:rPr lang="ru-RU" sz="2000" b="0" i="0" dirty="0">
                <a:solidFill>
                  <a:srgbClr val="333333"/>
                </a:solidFill>
                <a:effectLst/>
                <a:highlight>
                  <a:srgbClr val="FFFF00"/>
                </a:highlight>
                <a:latin typeface="Times New Roman" panose="02020603050405020304" pitchFamily="18" charset="0"/>
              </a:rPr>
              <a:t> </a:t>
            </a:r>
            <a:r>
              <a:rPr lang="ru-RU" sz="2000" b="0" i="0" dirty="0" err="1">
                <a:solidFill>
                  <a:srgbClr val="333333"/>
                </a:solidFill>
                <a:effectLst/>
                <a:highlight>
                  <a:srgbClr val="FFFF00"/>
                </a:highlight>
                <a:latin typeface="Times New Roman" panose="02020603050405020304" pitchFamily="18" charset="0"/>
              </a:rPr>
              <a:t>навчання</a:t>
            </a:r>
            <a:r>
              <a:rPr lang="ru-RU" sz="2000" b="0" i="0" dirty="0">
                <a:solidFill>
                  <a:srgbClr val="333333"/>
                </a:solidFill>
                <a:effectLst/>
                <a:highlight>
                  <a:srgbClr val="FFFF00"/>
                </a:highlight>
                <a:latin typeface="Times New Roman" panose="02020603050405020304" pitchFamily="18" charset="0"/>
              </a:rPr>
              <a:t> </a:t>
            </a:r>
            <a:r>
              <a:rPr lang="ru-RU" sz="2000" b="0" i="0" dirty="0" err="1">
                <a:solidFill>
                  <a:srgbClr val="333333"/>
                </a:solidFill>
                <a:effectLst/>
                <a:highlight>
                  <a:srgbClr val="FFFF00"/>
                </a:highlight>
                <a:latin typeface="Times New Roman" panose="02020603050405020304" pitchFamily="18" charset="0"/>
              </a:rPr>
              <a:t>здобувачів</a:t>
            </a:r>
            <a:r>
              <a:rPr lang="ru-RU" sz="2000" b="0" i="0" dirty="0">
                <a:solidFill>
                  <a:srgbClr val="333333"/>
                </a:solidFill>
                <a:effectLst/>
                <a:highlight>
                  <a:srgbClr val="FFFF00"/>
                </a:highlight>
                <a:latin typeface="Times New Roman" panose="02020603050405020304" pitchFamily="18" charset="0"/>
              </a:rPr>
              <a:t> </a:t>
            </a:r>
            <a:r>
              <a:rPr lang="ru-RU" sz="2000" b="0" i="0" dirty="0" err="1">
                <a:solidFill>
                  <a:srgbClr val="333333"/>
                </a:solidFill>
                <a:effectLst/>
                <a:highlight>
                  <a:srgbClr val="FFFF00"/>
                </a:highlight>
                <a:latin typeface="Times New Roman" panose="02020603050405020304" pitchFamily="18" charset="0"/>
              </a:rPr>
              <a:t>освіти</a:t>
            </a:r>
            <a:r>
              <a:rPr lang="ru-RU" sz="2000" b="0" i="0" dirty="0">
                <a:solidFill>
                  <a:srgbClr val="333333"/>
                </a:solidFill>
                <a:effectLst/>
                <a:highlight>
                  <a:srgbClr val="FFFF00"/>
                </a:highlight>
                <a:latin typeface="Times New Roman" panose="02020603050405020304" pitchFamily="18" charset="0"/>
              </a:rPr>
              <a:t> в </a:t>
            </a:r>
            <a:r>
              <a:rPr lang="ru-RU" sz="2000" b="0" i="0" dirty="0" err="1">
                <a:solidFill>
                  <a:srgbClr val="333333"/>
                </a:solidFill>
                <a:effectLst/>
                <a:highlight>
                  <a:srgbClr val="FFFF00"/>
                </a:highlight>
                <a:latin typeface="Times New Roman" panose="02020603050405020304" pitchFamily="18" charset="0"/>
              </a:rPr>
              <a:t>цілому</a:t>
            </a:r>
            <a:r>
              <a:rPr lang="ru-RU" sz="2000" b="0" i="0" dirty="0">
                <a:solidFill>
                  <a:srgbClr val="333333"/>
                </a:solidFill>
                <a:effectLst/>
                <a:highlight>
                  <a:srgbClr val="FFFF00"/>
                </a:highlight>
                <a:latin typeface="Times New Roman" panose="02020603050405020304" pitchFamily="18" charset="0"/>
              </a:rPr>
              <a:t>. </a:t>
            </a:r>
            <a:r>
              <a:rPr lang="ru-RU" sz="2000" b="0" i="0" dirty="0">
                <a:solidFill>
                  <a:srgbClr val="333333"/>
                </a:solidFill>
                <a:effectLst/>
                <a:highlight>
                  <a:srgbClr val="FFFFFF"/>
                </a:highlight>
                <a:latin typeface="Times New Roman" panose="02020603050405020304" pitchFamily="18" charset="0"/>
              </a:rPr>
              <a:t>За ними </a:t>
            </a:r>
            <a:r>
              <a:rPr lang="ru-RU" sz="2000" b="0" i="0" dirty="0" err="1">
                <a:solidFill>
                  <a:srgbClr val="333333"/>
                </a:solidFill>
                <a:effectLst/>
                <a:highlight>
                  <a:srgbClr val="FFFFFF"/>
                </a:highlight>
                <a:latin typeface="Times New Roman" panose="02020603050405020304" pitchFamily="18" charset="0"/>
              </a:rPr>
              <a:t>впорядковано</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обов’язкові</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результати</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навчання</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здобувачів</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освіти</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які</a:t>
            </a:r>
            <a:r>
              <a:rPr lang="ru-RU" sz="2000" b="0" i="0" dirty="0">
                <a:solidFill>
                  <a:srgbClr val="333333"/>
                </a:solidFill>
                <a:effectLst/>
                <a:highlight>
                  <a:srgbClr val="FFFFFF"/>
                </a:highlight>
                <a:latin typeface="Times New Roman" panose="02020603050405020304" pitchFamily="18" charset="0"/>
              </a:rPr>
              <a:t> є основою для </a:t>
            </a:r>
            <a:r>
              <a:rPr lang="ru-RU" sz="2000" b="0" i="0" dirty="0" err="1">
                <a:solidFill>
                  <a:srgbClr val="333333"/>
                </a:solidFill>
                <a:effectLst/>
                <a:highlight>
                  <a:srgbClr val="FFFFFF"/>
                </a:highlight>
                <a:latin typeface="Times New Roman" panose="02020603050405020304" pitchFamily="18" charset="0"/>
              </a:rPr>
              <a:t>їх</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подальшого</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навчання</a:t>
            </a:r>
            <a:r>
              <a:rPr lang="ru-RU" sz="2000" b="0" i="0" dirty="0">
                <a:solidFill>
                  <a:srgbClr val="333333"/>
                </a:solidFill>
                <a:effectLst/>
                <a:highlight>
                  <a:srgbClr val="FFFFFF"/>
                </a:highlight>
                <a:latin typeface="Times New Roman" panose="02020603050405020304" pitchFamily="18" charset="0"/>
              </a:rPr>
              <a:t> на </a:t>
            </a:r>
            <a:r>
              <a:rPr lang="ru-RU" sz="2000" b="0" i="0" dirty="0" err="1">
                <a:solidFill>
                  <a:srgbClr val="333333"/>
                </a:solidFill>
                <a:effectLst/>
                <a:highlight>
                  <a:srgbClr val="FFFFFF"/>
                </a:highlight>
                <a:latin typeface="Times New Roman" panose="02020603050405020304" pitchFamily="18" charset="0"/>
              </a:rPr>
              <a:t>наступних</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рівнях</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загальної</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середньої</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освіти</a:t>
            </a:r>
            <a:r>
              <a:rPr lang="ru-RU" sz="2000" b="0" i="0" dirty="0">
                <a:solidFill>
                  <a:srgbClr val="333333"/>
                </a:solidFill>
                <a:effectLst/>
                <a:highlight>
                  <a:srgbClr val="FFFFFF"/>
                </a:highlight>
                <a:latin typeface="Times New Roman" panose="02020603050405020304" pitchFamily="18" charset="0"/>
              </a:rPr>
              <a:t>.</a:t>
            </a:r>
          </a:p>
          <a:p>
            <a:pPr algn="just"/>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Обов’язкові</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результати</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навчання</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додатки</a:t>
            </a:r>
            <a:r>
              <a:rPr lang="ru-RU" sz="2000" b="0" i="0" dirty="0">
                <a:solidFill>
                  <a:srgbClr val="333333"/>
                </a:solidFill>
                <a:effectLst/>
                <a:highlight>
                  <a:srgbClr val="FFFFFF"/>
                </a:highlight>
                <a:latin typeface="Times New Roman" panose="02020603050405020304" pitchFamily="18" charset="0"/>
              </a:rPr>
              <a:t> 1-11) </a:t>
            </a:r>
            <a:r>
              <a:rPr lang="ru-RU" sz="2000" b="0" i="0" dirty="0" err="1">
                <a:solidFill>
                  <a:srgbClr val="333333"/>
                </a:solidFill>
                <a:effectLst/>
                <a:highlight>
                  <a:srgbClr val="FFFFFF"/>
                </a:highlight>
                <a:latin typeface="Times New Roman" panose="02020603050405020304" pitchFamily="18" charset="0"/>
              </a:rPr>
              <a:t>мають</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індекси</a:t>
            </a:r>
            <a:r>
              <a:rPr lang="ru-RU" sz="2000" b="0" i="0" dirty="0">
                <a:solidFill>
                  <a:srgbClr val="333333"/>
                </a:solidFill>
                <a:effectLst/>
                <a:highlight>
                  <a:srgbClr val="FFFFFF"/>
                </a:highlight>
                <a:latin typeface="Times New Roman" panose="02020603050405020304" pitchFamily="18" charset="0"/>
              </a:rPr>
              <a:t>, у </a:t>
            </a:r>
            <a:r>
              <a:rPr lang="ru-RU" sz="2000" b="0" i="0" dirty="0" err="1">
                <a:solidFill>
                  <a:srgbClr val="333333"/>
                </a:solidFill>
                <a:effectLst/>
                <a:highlight>
                  <a:srgbClr val="FFFFFF"/>
                </a:highlight>
                <a:latin typeface="Times New Roman" panose="02020603050405020304" pitchFamily="18" charset="0"/>
              </a:rPr>
              <a:t>яких</a:t>
            </a:r>
            <a:r>
              <a:rPr lang="ru-RU" sz="2000" b="0" i="0" dirty="0">
                <a:solidFill>
                  <a:srgbClr val="333333"/>
                </a:solidFill>
                <a:effectLst/>
                <a:highlight>
                  <a:srgbClr val="FFFFFF"/>
                </a:highlight>
                <a:latin typeface="Times New Roman" panose="02020603050405020304" pitchFamily="18" charset="0"/>
              </a:rPr>
              <a:t>:</a:t>
            </a:r>
          </a:p>
          <a:p>
            <a:pPr algn="just"/>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скорочений</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буквений</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запис</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означає</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освітню</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галузь</a:t>
            </a:r>
            <a:r>
              <a:rPr lang="ru-RU" sz="2000" b="0" i="0" dirty="0">
                <a:solidFill>
                  <a:srgbClr val="333333"/>
                </a:solidFill>
                <a:effectLst/>
                <a:highlight>
                  <a:srgbClr val="FFFFFF"/>
                </a:highlight>
                <a:latin typeface="Times New Roman" panose="02020603050405020304" pitchFamily="18" charset="0"/>
              </a:rPr>
              <a:t>, до </a:t>
            </a:r>
            <a:r>
              <a:rPr lang="ru-RU" sz="2000" b="0" i="0" dirty="0" err="1">
                <a:solidFill>
                  <a:srgbClr val="333333"/>
                </a:solidFill>
                <a:effectLst/>
                <a:highlight>
                  <a:srgbClr val="FFFFFF"/>
                </a:highlight>
                <a:latin typeface="Times New Roman" panose="02020603050405020304" pitchFamily="18" charset="0"/>
              </a:rPr>
              <a:t>якої</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належить</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обов’язковий</a:t>
            </a:r>
            <a:r>
              <a:rPr lang="ru-RU" sz="2000" b="0" i="0" dirty="0">
                <a:solidFill>
                  <a:srgbClr val="333333"/>
                </a:solidFill>
                <a:effectLst/>
                <a:highlight>
                  <a:srgbClr val="FFFFFF"/>
                </a:highlight>
                <a:latin typeface="Times New Roman" panose="02020603050405020304" pitchFamily="18" charset="0"/>
              </a:rPr>
              <a:t> результат </a:t>
            </a:r>
            <a:r>
              <a:rPr lang="ru-RU" sz="2000" b="0" i="0" dirty="0" err="1">
                <a:solidFill>
                  <a:srgbClr val="333333"/>
                </a:solidFill>
                <a:effectLst/>
                <a:highlight>
                  <a:srgbClr val="FFFFFF"/>
                </a:highlight>
                <a:latin typeface="Times New Roman" panose="02020603050405020304" pitchFamily="18" charset="0"/>
              </a:rPr>
              <a:t>навчання</a:t>
            </a:r>
            <a:r>
              <a:rPr lang="ru-RU" sz="2000" b="0" i="0" dirty="0">
                <a:solidFill>
                  <a:srgbClr val="333333"/>
                </a:solidFill>
                <a:effectLst/>
                <a:highlight>
                  <a:srgbClr val="FFFFFF"/>
                </a:highlight>
                <a:latin typeface="Times New Roman" panose="02020603050405020304" pitchFamily="18" charset="0"/>
              </a:rPr>
              <a:t>;</a:t>
            </a:r>
          </a:p>
          <a:p>
            <a:pPr algn="just"/>
            <a:r>
              <a:rPr lang="ru-RU" sz="2000" b="0" i="0" dirty="0">
                <a:solidFill>
                  <a:srgbClr val="333333"/>
                </a:solidFill>
                <a:effectLst/>
                <a:highlight>
                  <a:srgbClr val="FFFFFF"/>
                </a:highlight>
                <a:latin typeface="Times New Roman" panose="02020603050405020304" pitchFamily="18" charset="0"/>
              </a:rPr>
              <a:t>	цифра на початку </a:t>
            </a:r>
            <a:r>
              <a:rPr lang="ru-RU" sz="2000" b="0" i="0" dirty="0" err="1">
                <a:solidFill>
                  <a:srgbClr val="333333"/>
                </a:solidFill>
                <a:effectLst/>
                <a:highlight>
                  <a:srgbClr val="FFFFFF"/>
                </a:highlight>
                <a:latin typeface="Times New Roman" panose="02020603050405020304" pitchFamily="18" charset="0"/>
              </a:rPr>
              <a:t>індексу</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означає</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порядковий</a:t>
            </a:r>
            <a:r>
              <a:rPr lang="ru-RU" sz="2000" b="0" i="0" dirty="0">
                <a:solidFill>
                  <a:srgbClr val="333333"/>
                </a:solidFill>
                <a:effectLst/>
                <a:highlight>
                  <a:srgbClr val="FFFFFF"/>
                </a:highlight>
                <a:latin typeface="Times New Roman" panose="02020603050405020304" pitchFamily="18" charset="0"/>
              </a:rPr>
              <a:t> номер року </a:t>
            </a:r>
            <a:r>
              <a:rPr lang="ru-RU" sz="2000" b="0" i="0" dirty="0" err="1">
                <a:solidFill>
                  <a:srgbClr val="333333"/>
                </a:solidFill>
                <a:effectLst/>
                <a:highlight>
                  <a:srgbClr val="FFFFFF"/>
                </a:highlight>
                <a:latin typeface="Times New Roman" panose="02020603050405020304" pitchFamily="18" charset="0"/>
              </a:rPr>
              <a:t>навчання</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класу</a:t>
            </a:r>
            <a:r>
              <a:rPr lang="ru-RU" sz="2000" b="0" i="0" dirty="0">
                <a:solidFill>
                  <a:srgbClr val="333333"/>
                </a:solidFill>
                <a:effectLst/>
                <a:highlight>
                  <a:srgbClr val="FFFFFF"/>
                </a:highlight>
                <a:latin typeface="Times New Roman" panose="02020603050405020304" pitchFamily="18" charset="0"/>
              </a:rPr>
              <a:t>);</a:t>
            </a:r>
          </a:p>
          <a:p>
            <a:pPr algn="just"/>
            <a:r>
              <a:rPr lang="ru-RU" sz="2000" b="0" i="0" dirty="0">
                <a:solidFill>
                  <a:srgbClr val="333333"/>
                </a:solidFill>
                <a:effectLst/>
                <a:highlight>
                  <a:srgbClr val="FFFFFF"/>
                </a:highlight>
                <a:latin typeface="Times New Roman" panose="02020603050405020304" pitchFamily="18" charset="0"/>
              </a:rPr>
              <a:t>	перша цифра </a:t>
            </a:r>
            <a:r>
              <a:rPr lang="ru-RU" sz="2000" b="0" i="0" dirty="0" err="1">
                <a:solidFill>
                  <a:srgbClr val="333333"/>
                </a:solidFill>
                <a:effectLst/>
                <a:highlight>
                  <a:srgbClr val="FFFFFF"/>
                </a:highlight>
                <a:latin typeface="Times New Roman" panose="02020603050405020304" pitchFamily="18" charset="0"/>
              </a:rPr>
              <a:t>після</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буквеного</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запису</a:t>
            </a:r>
            <a:r>
              <a:rPr lang="ru-RU" sz="2000" b="0" i="0" dirty="0">
                <a:solidFill>
                  <a:srgbClr val="333333"/>
                </a:solidFill>
                <a:effectLst/>
                <a:highlight>
                  <a:srgbClr val="FFFFFF"/>
                </a:highlight>
                <a:latin typeface="Times New Roman" panose="02020603050405020304" pitchFamily="18" charset="0"/>
              </a:rPr>
              <a:t> до </a:t>
            </a:r>
            <a:r>
              <a:rPr lang="ru-RU" sz="2000" b="0" i="0" dirty="0" err="1">
                <a:solidFill>
                  <a:srgbClr val="333333"/>
                </a:solidFill>
                <a:effectLst/>
                <a:highlight>
                  <a:srgbClr val="FFFFFF"/>
                </a:highlight>
                <a:latin typeface="Times New Roman" panose="02020603050405020304" pitchFamily="18" charset="0"/>
              </a:rPr>
              <a:t>крапки</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означає</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порядковий</a:t>
            </a:r>
            <a:r>
              <a:rPr lang="ru-RU" sz="2000" b="0" i="0" dirty="0">
                <a:solidFill>
                  <a:srgbClr val="333333"/>
                </a:solidFill>
                <a:effectLst/>
                <a:highlight>
                  <a:srgbClr val="FFFFFF"/>
                </a:highlight>
                <a:latin typeface="Times New Roman" panose="02020603050405020304" pitchFamily="18" charset="0"/>
              </a:rPr>
              <a:t> номер </a:t>
            </a:r>
            <a:r>
              <a:rPr lang="ru-RU" sz="2000" b="0" i="0" u="sng" dirty="0" err="1">
                <a:solidFill>
                  <a:srgbClr val="333333"/>
                </a:solidFill>
                <a:effectLst/>
                <a:highlight>
                  <a:srgbClr val="FFFF00"/>
                </a:highlight>
                <a:latin typeface="Times New Roman" panose="02020603050405020304" pitchFamily="18" charset="0"/>
              </a:rPr>
              <a:t>загальної</a:t>
            </a:r>
            <a:r>
              <a:rPr lang="ru-RU" sz="2000" b="0" i="0" u="sng" dirty="0">
                <a:solidFill>
                  <a:srgbClr val="333333"/>
                </a:solidFill>
                <a:effectLst/>
                <a:highlight>
                  <a:srgbClr val="FFFF00"/>
                </a:highlight>
                <a:latin typeface="Times New Roman" panose="02020603050405020304" pitchFamily="18" charset="0"/>
              </a:rPr>
              <a:t> </a:t>
            </a:r>
            <a:r>
              <a:rPr lang="ru-RU" sz="2000" b="0" i="0" u="sng" dirty="0" err="1">
                <a:solidFill>
                  <a:srgbClr val="333333"/>
                </a:solidFill>
                <a:effectLst/>
                <a:highlight>
                  <a:srgbClr val="FFFF00"/>
                </a:highlight>
                <a:latin typeface="Times New Roman" panose="02020603050405020304" pitchFamily="18" charset="0"/>
              </a:rPr>
              <a:t>цілі</a:t>
            </a:r>
            <a:r>
              <a:rPr lang="ru-RU" sz="2000" b="0" i="0" dirty="0">
                <a:solidFill>
                  <a:srgbClr val="333333"/>
                </a:solidFill>
                <a:effectLst/>
                <a:highlight>
                  <a:srgbClr val="FFFFFF"/>
                </a:highlight>
                <a:latin typeface="Times New Roman" panose="02020603050405020304" pitchFamily="18" charset="0"/>
              </a:rPr>
              <a:t>, на </a:t>
            </a:r>
            <a:r>
              <a:rPr lang="ru-RU" sz="2000" b="0" i="0" dirty="0" err="1">
                <a:solidFill>
                  <a:srgbClr val="333333"/>
                </a:solidFill>
                <a:effectLst/>
                <a:highlight>
                  <a:srgbClr val="FFFFFF"/>
                </a:highlight>
                <a:latin typeface="Times New Roman" panose="02020603050405020304" pitchFamily="18" charset="0"/>
              </a:rPr>
              <a:t>реалізацію</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якої</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спрямований</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обов’язковий</a:t>
            </a:r>
            <a:r>
              <a:rPr lang="ru-RU" sz="2000" b="0" i="0" dirty="0">
                <a:solidFill>
                  <a:srgbClr val="333333"/>
                </a:solidFill>
                <a:effectLst/>
                <a:highlight>
                  <a:srgbClr val="FFFFFF"/>
                </a:highlight>
                <a:latin typeface="Times New Roman" panose="02020603050405020304" pitchFamily="18" charset="0"/>
              </a:rPr>
              <a:t> результат;</a:t>
            </a:r>
          </a:p>
          <a:p>
            <a:pPr algn="just"/>
            <a:r>
              <a:rPr lang="ru-RU" sz="2000" b="0" i="0" dirty="0">
                <a:solidFill>
                  <a:srgbClr val="333333"/>
                </a:solidFill>
                <a:effectLst/>
                <a:highlight>
                  <a:srgbClr val="FFFFFF"/>
                </a:highlight>
                <a:latin typeface="Times New Roman" panose="02020603050405020304" pitchFamily="18" charset="0"/>
              </a:rPr>
              <a:t>	цифра </a:t>
            </a:r>
            <a:r>
              <a:rPr lang="ru-RU" sz="2000" b="0" i="0" dirty="0" err="1">
                <a:solidFill>
                  <a:srgbClr val="333333"/>
                </a:solidFill>
                <a:effectLst/>
                <a:highlight>
                  <a:srgbClr val="FFFFFF"/>
                </a:highlight>
                <a:latin typeface="Times New Roman" panose="02020603050405020304" pitchFamily="18" charset="0"/>
              </a:rPr>
              <a:t>після</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крапки</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означає</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порядковий</a:t>
            </a:r>
            <a:r>
              <a:rPr lang="ru-RU" sz="2000" b="0" i="0" dirty="0">
                <a:solidFill>
                  <a:srgbClr val="333333"/>
                </a:solidFill>
                <a:effectLst/>
                <a:highlight>
                  <a:srgbClr val="FFFFFF"/>
                </a:highlight>
                <a:latin typeface="Times New Roman" panose="02020603050405020304" pitchFamily="18" charset="0"/>
              </a:rPr>
              <a:t> номер </a:t>
            </a:r>
            <a:r>
              <a:rPr lang="ru-RU" sz="2000" b="0" i="0" dirty="0" err="1">
                <a:solidFill>
                  <a:srgbClr val="333333"/>
                </a:solidFill>
                <a:effectLst/>
                <a:highlight>
                  <a:srgbClr val="FFFFFF"/>
                </a:highlight>
                <a:latin typeface="Times New Roman" panose="02020603050405020304" pitchFamily="18" charset="0"/>
              </a:rPr>
              <a:t>загального</a:t>
            </a:r>
            <a:r>
              <a:rPr lang="ru-RU" sz="2000" b="0" i="0" dirty="0">
                <a:solidFill>
                  <a:srgbClr val="333333"/>
                </a:solidFill>
                <a:effectLst/>
                <a:highlight>
                  <a:srgbClr val="FFFFFF"/>
                </a:highlight>
                <a:latin typeface="Times New Roman" panose="02020603050405020304" pitchFamily="18" charset="0"/>
              </a:rPr>
              <a:t> результату, з </a:t>
            </a:r>
            <a:r>
              <a:rPr lang="ru-RU" sz="2000" b="0" i="0" dirty="0" err="1">
                <a:solidFill>
                  <a:srgbClr val="333333"/>
                </a:solidFill>
                <a:effectLst/>
                <a:highlight>
                  <a:srgbClr val="FFFFFF"/>
                </a:highlight>
                <a:latin typeface="Times New Roman" panose="02020603050405020304" pitchFamily="18" charset="0"/>
              </a:rPr>
              <a:t>яким</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співвідноситься</a:t>
            </a:r>
            <a:r>
              <a:rPr lang="ru-RU" sz="2000" b="0" i="0" dirty="0">
                <a:solidFill>
                  <a:srgbClr val="333333"/>
                </a:solidFill>
                <a:effectLst/>
                <a:highlight>
                  <a:srgbClr val="FFFFFF"/>
                </a:highlight>
                <a:latin typeface="Times New Roman" panose="02020603050405020304" pitchFamily="18" charset="0"/>
              </a:rPr>
              <a:t> </a:t>
            </a:r>
            <a:r>
              <a:rPr lang="ru-RU" sz="2000" b="0" i="0" dirty="0" err="1">
                <a:solidFill>
                  <a:srgbClr val="333333"/>
                </a:solidFill>
                <a:effectLst/>
                <a:highlight>
                  <a:srgbClr val="FFFFFF"/>
                </a:highlight>
                <a:latin typeface="Times New Roman" panose="02020603050405020304" pitchFamily="18" charset="0"/>
              </a:rPr>
              <a:t>обов’язковий</a:t>
            </a:r>
            <a:r>
              <a:rPr lang="ru-RU" sz="2000" b="0" i="0" dirty="0">
                <a:solidFill>
                  <a:srgbClr val="333333"/>
                </a:solidFill>
                <a:effectLst/>
                <a:highlight>
                  <a:srgbClr val="FFFFFF"/>
                </a:highlight>
                <a:latin typeface="Times New Roman" panose="02020603050405020304" pitchFamily="18" charset="0"/>
              </a:rPr>
              <a:t> результат.</a:t>
            </a:r>
          </a:p>
        </p:txBody>
      </p:sp>
    </p:spTree>
    <p:extLst>
      <p:ext uri="{BB962C8B-B14F-4D97-AF65-F5344CB8AC3E}">
        <p14:creationId xmlns:p14="http://schemas.microsoft.com/office/powerpoint/2010/main" val="98282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4E53CC-D8F4-5AA3-851B-A85C61B670B5}"/>
              </a:ext>
            </a:extLst>
          </p:cNvPr>
          <p:cNvSpPr>
            <a:spLocks noGrp="1"/>
          </p:cNvSpPr>
          <p:nvPr>
            <p:ph type="title"/>
          </p:nvPr>
        </p:nvSpPr>
        <p:spPr/>
        <p:txBody>
          <a:bodyPr>
            <a:normAutofit/>
          </a:bodyPr>
          <a:lstStyle/>
          <a:p>
            <a:pPr algn="ctr"/>
            <a:r>
              <a:rPr lang="ru-RU" sz="3200" b="1" dirty="0" err="1">
                <a:solidFill>
                  <a:srgbClr val="C00000"/>
                </a:solidFill>
                <a:latin typeface="Source Serif 4 14pt" panose="02040603050405020204" pitchFamily="18" charset="0"/>
                <a:ea typeface="Source Serif 4 14pt" panose="02040603050405020204" pitchFamily="18" charset="0"/>
              </a:rPr>
              <a:t>Державний</a:t>
            </a:r>
            <a:r>
              <a:rPr lang="ru-RU" sz="3200" b="1" dirty="0">
                <a:solidFill>
                  <a:srgbClr val="C00000"/>
                </a:solidFill>
                <a:latin typeface="Source Serif 4 14pt" panose="02040603050405020204" pitchFamily="18" charset="0"/>
                <a:ea typeface="Source Serif 4 14pt" panose="02040603050405020204" pitchFamily="18" charset="0"/>
              </a:rPr>
              <a:t> стандарт </a:t>
            </a:r>
            <a:r>
              <a:rPr lang="ru-RU" sz="3200" b="1" dirty="0" err="1">
                <a:solidFill>
                  <a:srgbClr val="C00000"/>
                </a:solidFill>
                <a:latin typeface="Source Serif 4 14pt" panose="02040603050405020204" pitchFamily="18" charset="0"/>
                <a:ea typeface="Source Serif 4 14pt" panose="02040603050405020204" pitchFamily="18" charset="0"/>
              </a:rPr>
              <a:t>базової</a:t>
            </a:r>
            <a:r>
              <a:rPr lang="ru-RU" sz="3200" b="1" dirty="0">
                <a:solidFill>
                  <a:srgbClr val="C00000"/>
                </a:solidFill>
                <a:latin typeface="Source Serif 4 14pt" panose="02040603050405020204" pitchFamily="18" charset="0"/>
                <a:ea typeface="Source Serif 4 14pt" panose="02040603050405020204" pitchFamily="18" charset="0"/>
              </a:rPr>
              <a:t> </a:t>
            </a:r>
            <a:r>
              <a:rPr lang="ru-RU" sz="3200" b="1" dirty="0" err="1">
                <a:solidFill>
                  <a:srgbClr val="C00000"/>
                </a:solidFill>
                <a:latin typeface="Source Serif 4 14pt" panose="02040603050405020204" pitchFamily="18" charset="0"/>
                <a:ea typeface="Source Serif 4 14pt" panose="02040603050405020204" pitchFamily="18" charset="0"/>
              </a:rPr>
              <a:t>середньої</a:t>
            </a:r>
            <a:r>
              <a:rPr lang="ru-RU" sz="3200" b="1" dirty="0">
                <a:solidFill>
                  <a:srgbClr val="C00000"/>
                </a:solidFill>
                <a:latin typeface="Source Serif 4 14pt" panose="02040603050405020204" pitchFamily="18" charset="0"/>
                <a:ea typeface="Source Serif 4 14pt" panose="02040603050405020204" pitchFamily="18" charset="0"/>
              </a:rPr>
              <a:t> </a:t>
            </a:r>
            <a:r>
              <a:rPr lang="ru-RU" sz="3200" b="1" dirty="0" err="1">
                <a:solidFill>
                  <a:srgbClr val="C00000"/>
                </a:solidFill>
                <a:latin typeface="Source Serif 4 14pt" panose="02040603050405020204" pitchFamily="18" charset="0"/>
                <a:ea typeface="Source Serif 4 14pt" panose="02040603050405020204" pitchFamily="18" charset="0"/>
              </a:rPr>
              <a:t>освіти</a:t>
            </a:r>
            <a:r>
              <a:rPr lang="ru-RU" sz="3200" b="1" dirty="0">
                <a:solidFill>
                  <a:srgbClr val="C00000"/>
                </a:solidFill>
                <a:latin typeface="Source Serif 4 14pt" panose="02040603050405020204" pitchFamily="18" charset="0"/>
                <a:ea typeface="Source Serif 4 14pt" panose="02040603050405020204" pitchFamily="18" charset="0"/>
              </a:rPr>
              <a:t>​</a:t>
            </a:r>
            <a:endParaRPr lang="uk-UA" sz="3200" b="1" dirty="0">
              <a:solidFill>
                <a:srgbClr val="C00000"/>
              </a:solidFill>
              <a:latin typeface="Source Serif 4 14pt" panose="02040603050405020204" pitchFamily="18" charset="0"/>
              <a:ea typeface="Source Serif 4 14pt" panose="02040603050405020204" pitchFamily="18" charset="0"/>
            </a:endParaRPr>
          </a:p>
        </p:txBody>
      </p:sp>
      <p:sp>
        <p:nvSpPr>
          <p:cNvPr id="4" name="Місце для номера слайда 3">
            <a:extLst>
              <a:ext uri="{FF2B5EF4-FFF2-40B4-BE49-F238E27FC236}">
                <a16:creationId xmlns:a16="http://schemas.microsoft.com/office/drawing/2014/main" id="{F8FB363B-6766-67B6-5610-8A70091FE886}"/>
              </a:ext>
            </a:extLst>
          </p:cNvPr>
          <p:cNvSpPr>
            <a:spLocks noGrp="1"/>
          </p:cNvSpPr>
          <p:nvPr>
            <p:ph type="sldNum" idx="12"/>
          </p:nvPr>
        </p:nvSpPr>
        <p:spPr/>
        <p:txBody>
          <a:bodyPr/>
          <a:lstStyle/>
          <a:p>
            <a:fld id="{00000000-1234-1234-1234-123412341234}" type="slidenum">
              <a:rPr lang="uk-UA" smtClean="0"/>
              <a:pPr/>
              <a:t>32</a:t>
            </a:fld>
            <a:endParaRPr lang="uk-UA" dirty="0"/>
          </a:p>
        </p:txBody>
      </p:sp>
      <p:pic>
        <p:nvPicPr>
          <p:cNvPr id="5" name="Google Shape;302;p36" descr="A picture containing object, lamp, clock&#10;&#10;Description automatically generated">
            <a:extLst>
              <a:ext uri="{FF2B5EF4-FFF2-40B4-BE49-F238E27FC236}">
                <a16:creationId xmlns:a16="http://schemas.microsoft.com/office/drawing/2014/main" id="{FF8B92ED-3E44-4BA2-5352-B945256DE2E4}"/>
              </a:ext>
            </a:extLst>
          </p:cNvPr>
          <p:cNvPicPr preferRelativeResize="0"/>
          <p:nvPr/>
        </p:nvPicPr>
        <p:blipFill rotWithShape="1">
          <a:blip r:embed="rId3">
            <a:alphaModFix/>
          </a:blip>
          <a:srcRect/>
          <a:stretch/>
        </p:blipFill>
        <p:spPr>
          <a:xfrm>
            <a:off x="437143" y="6204301"/>
            <a:ext cx="1227769" cy="367476"/>
          </a:xfrm>
          <a:prstGeom prst="rect">
            <a:avLst/>
          </a:prstGeom>
          <a:noFill/>
          <a:ln>
            <a:noFill/>
          </a:ln>
        </p:spPr>
      </p:pic>
      <p:sp>
        <p:nvSpPr>
          <p:cNvPr id="7" name="TextBox 6">
            <a:extLst>
              <a:ext uri="{FF2B5EF4-FFF2-40B4-BE49-F238E27FC236}">
                <a16:creationId xmlns:a16="http://schemas.microsoft.com/office/drawing/2014/main" id="{ACC927C4-A066-C5DC-278C-59A26B0DE332}"/>
              </a:ext>
            </a:extLst>
          </p:cNvPr>
          <p:cNvSpPr txBox="1"/>
          <p:nvPr/>
        </p:nvSpPr>
        <p:spPr>
          <a:xfrm>
            <a:off x="634494" y="1848417"/>
            <a:ext cx="10923011" cy="3785652"/>
          </a:xfrm>
          <a:prstGeom prst="rect">
            <a:avLst/>
          </a:prstGeom>
          <a:noFill/>
        </p:spPr>
        <p:txBody>
          <a:bodyPr wrap="square">
            <a:spAutoFit/>
          </a:bodyPr>
          <a:lstStyle/>
          <a:p>
            <a:pPr algn="just"/>
            <a:r>
              <a:rPr lang="uk-UA" sz="2000" b="0" i="0" dirty="0">
                <a:solidFill>
                  <a:srgbClr val="333333"/>
                </a:solidFill>
                <a:effectLst/>
                <a:highlight>
                  <a:srgbClr val="FFFFFF"/>
                </a:highlight>
                <a:latin typeface="Times New Roman" panose="02020603050405020304" pitchFamily="18" charset="0"/>
              </a:rPr>
              <a:t>12. Вимоги до обов’язкових результатів навчання учнів складаються з таких компонентів:</a:t>
            </a:r>
          </a:p>
          <a:p>
            <a:pPr algn="just"/>
            <a:endParaRPr lang="uk-UA" sz="2000" b="0" i="0" dirty="0">
              <a:solidFill>
                <a:srgbClr val="333333"/>
              </a:solidFill>
              <a:effectLst/>
              <a:highlight>
                <a:srgbClr val="FFFFFF"/>
              </a:highlight>
              <a:latin typeface="Times New Roman" panose="02020603050405020304" pitchFamily="18" charset="0"/>
            </a:endParaRPr>
          </a:p>
          <a:p>
            <a:pPr algn="just"/>
            <a:r>
              <a:rPr lang="uk-UA" sz="2000" b="0" i="0" dirty="0">
                <a:solidFill>
                  <a:srgbClr val="333333"/>
                </a:solidFill>
                <a:effectLst/>
                <a:highlight>
                  <a:srgbClr val="FFFFFF"/>
                </a:highlight>
                <a:latin typeface="Times New Roman" panose="02020603050405020304" pitchFamily="18" charset="0"/>
              </a:rPr>
              <a:t>	</a:t>
            </a:r>
            <a:r>
              <a:rPr lang="uk-UA" sz="2000" b="0" i="0" dirty="0">
                <a:solidFill>
                  <a:srgbClr val="333333"/>
                </a:solidFill>
                <a:effectLst/>
                <a:highlight>
                  <a:srgbClr val="FFFF00"/>
                </a:highlight>
                <a:latin typeface="Times New Roman" panose="02020603050405020304" pitchFamily="18" charset="0"/>
              </a:rPr>
              <a:t>групи результатів навчання </a:t>
            </a:r>
            <a:r>
              <a:rPr lang="uk-UA" sz="2000" b="0" i="0" dirty="0">
                <a:solidFill>
                  <a:srgbClr val="333333"/>
                </a:solidFill>
                <a:effectLst/>
                <a:highlight>
                  <a:srgbClr val="FFFFFF"/>
                </a:highlight>
                <a:latin typeface="Times New Roman" panose="02020603050405020304" pitchFamily="18" charset="0"/>
              </a:rPr>
              <a:t>учнів, що охоплюють споріднені загальні результати;</a:t>
            </a:r>
          </a:p>
          <a:p>
            <a:pPr algn="just"/>
            <a:endParaRPr lang="uk-UA" sz="2000" b="0" i="0" dirty="0">
              <a:solidFill>
                <a:srgbClr val="333333"/>
              </a:solidFill>
              <a:effectLst/>
              <a:highlight>
                <a:srgbClr val="FFFFFF"/>
              </a:highlight>
              <a:latin typeface="Times New Roman" panose="02020603050405020304" pitchFamily="18" charset="0"/>
            </a:endParaRPr>
          </a:p>
          <a:p>
            <a:pPr algn="just"/>
            <a:r>
              <a:rPr lang="uk-UA" sz="2000" dirty="0">
                <a:solidFill>
                  <a:srgbClr val="333333"/>
                </a:solidFill>
                <a:highlight>
                  <a:srgbClr val="FFFFFF"/>
                </a:highlight>
                <a:latin typeface="Times New Roman" panose="02020603050405020304" pitchFamily="18" charset="0"/>
              </a:rPr>
              <a:t>	</a:t>
            </a:r>
            <a:r>
              <a:rPr lang="uk-UA" sz="2000" b="0" i="0" dirty="0">
                <a:solidFill>
                  <a:srgbClr val="333333"/>
                </a:solidFill>
                <a:effectLst/>
                <a:highlight>
                  <a:srgbClr val="FFFF00"/>
                </a:highlight>
                <a:latin typeface="Times New Roman" panose="02020603050405020304" pitchFamily="18" charset="0"/>
              </a:rPr>
              <a:t>спільні для всіх рівнів загальної середньої освіти загальні результати навчання учнів</a:t>
            </a:r>
            <a:r>
              <a:rPr lang="uk-UA" sz="2000" b="0" i="0" dirty="0">
                <a:solidFill>
                  <a:srgbClr val="333333"/>
                </a:solidFill>
                <a:effectLst/>
                <a:highlight>
                  <a:srgbClr val="FFFFFF"/>
                </a:highlight>
                <a:latin typeface="Times New Roman" panose="02020603050405020304" pitchFamily="18" charset="0"/>
              </a:rPr>
              <a:t>, через які реалізується </a:t>
            </a:r>
            <a:r>
              <a:rPr lang="uk-UA" sz="2000" b="0" i="0" dirty="0" err="1">
                <a:solidFill>
                  <a:srgbClr val="333333"/>
                </a:solidFill>
                <a:effectLst/>
                <a:highlight>
                  <a:srgbClr val="FFFFFF"/>
                </a:highlight>
                <a:latin typeface="Times New Roman" panose="02020603050405020304" pitchFamily="18" charset="0"/>
              </a:rPr>
              <a:t>компетентнісний</a:t>
            </a:r>
            <a:r>
              <a:rPr lang="uk-UA" sz="2000" b="0" i="0" dirty="0">
                <a:solidFill>
                  <a:srgbClr val="333333"/>
                </a:solidFill>
                <a:effectLst/>
                <a:highlight>
                  <a:srgbClr val="FFFFFF"/>
                </a:highlight>
                <a:latin typeface="Times New Roman" panose="02020603050405020304" pitchFamily="18" charset="0"/>
              </a:rPr>
              <a:t> потенціал галузі;</a:t>
            </a:r>
          </a:p>
          <a:p>
            <a:pPr algn="just"/>
            <a:endParaRPr lang="uk-UA" sz="2000" b="0" i="0" dirty="0">
              <a:solidFill>
                <a:srgbClr val="333333"/>
              </a:solidFill>
              <a:effectLst/>
              <a:highlight>
                <a:srgbClr val="FFFFFF"/>
              </a:highlight>
              <a:latin typeface="Times New Roman" panose="02020603050405020304" pitchFamily="18" charset="0"/>
            </a:endParaRPr>
          </a:p>
          <a:p>
            <a:pPr algn="just"/>
            <a:r>
              <a:rPr lang="uk-UA" sz="2000" dirty="0">
                <a:solidFill>
                  <a:srgbClr val="333333"/>
                </a:solidFill>
                <a:highlight>
                  <a:srgbClr val="FFFFFF"/>
                </a:highlight>
                <a:latin typeface="Times New Roman" panose="02020603050405020304" pitchFamily="18" charset="0"/>
              </a:rPr>
              <a:t>	</a:t>
            </a:r>
            <a:r>
              <a:rPr lang="uk-UA" sz="2000" b="0" i="0" dirty="0">
                <a:solidFill>
                  <a:srgbClr val="333333"/>
                </a:solidFill>
                <a:effectLst/>
                <a:highlight>
                  <a:srgbClr val="FFFF00"/>
                </a:highlight>
                <a:latin typeface="Times New Roman" panose="02020603050405020304" pitchFamily="18" charset="0"/>
              </a:rPr>
              <a:t>конкретні результати навчання учнів</a:t>
            </a:r>
            <a:r>
              <a:rPr lang="uk-UA" sz="2000" b="0" i="0" dirty="0">
                <a:solidFill>
                  <a:srgbClr val="333333"/>
                </a:solidFill>
                <a:effectLst/>
                <a:highlight>
                  <a:srgbClr val="FFFFFF"/>
                </a:highlight>
                <a:latin typeface="Times New Roman" panose="02020603050405020304" pitchFamily="18" charset="0"/>
              </a:rPr>
              <a:t>, що визначають їх навчальний прогрес за освітніми циклами;</a:t>
            </a:r>
          </a:p>
          <a:p>
            <a:pPr algn="just"/>
            <a:endParaRPr lang="uk-UA" sz="2000" b="0" i="0" dirty="0">
              <a:solidFill>
                <a:srgbClr val="333333"/>
              </a:solidFill>
              <a:effectLst/>
              <a:highlight>
                <a:srgbClr val="FFFFFF"/>
              </a:highlight>
              <a:latin typeface="Times New Roman" panose="02020603050405020304" pitchFamily="18" charset="0"/>
            </a:endParaRPr>
          </a:p>
          <a:p>
            <a:pPr algn="just"/>
            <a:r>
              <a:rPr lang="uk-UA" sz="2000" dirty="0">
                <a:solidFill>
                  <a:srgbClr val="333333"/>
                </a:solidFill>
                <a:highlight>
                  <a:srgbClr val="FFFFFF"/>
                </a:highlight>
                <a:latin typeface="Times New Roman" panose="02020603050405020304" pitchFamily="18" charset="0"/>
              </a:rPr>
              <a:t>	</a:t>
            </a:r>
            <a:r>
              <a:rPr lang="uk-UA" sz="2000" b="0" i="0" dirty="0">
                <a:solidFill>
                  <a:srgbClr val="333333"/>
                </a:solidFill>
                <a:effectLst/>
                <a:highlight>
                  <a:srgbClr val="FFFFFF"/>
                </a:highlight>
                <a:latin typeface="Times New Roman" panose="02020603050405020304" pitchFamily="18" charset="0"/>
              </a:rPr>
              <a:t>орієнтири для оцінювання, на основі яких визначається рівень досягнення учнями результатів навчання на завершення відповідного циклу.</a:t>
            </a:r>
          </a:p>
        </p:txBody>
      </p:sp>
    </p:spTree>
    <p:extLst>
      <p:ext uri="{BB962C8B-B14F-4D97-AF65-F5344CB8AC3E}">
        <p14:creationId xmlns:p14="http://schemas.microsoft.com/office/powerpoint/2010/main" val="94738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1936656" y="226229"/>
            <a:ext cx="9150926" cy="8849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Calibri"/>
              <a:buNone/>
            </a:pPr>
            <a:r>
              <a:rPr lang="uk-UA" b="1">
                <a:solidFill>
                  <a:srgbClr val="C00000"/>
                </a:solidFill>
                <a:latin typeface="Source Serif 4 14pt Black"/>
                <a:ea typeface="Source Serif 4 14pt Black"/>
                <a:cs typeface="Source Serif 4 14pt Black"/>
                <a:sym typeface="Source Serif 4"/>
              </a:rPr>
              <a:t>Чесноти vs цінності</a:t>
            </a:r>
            <a:endParaRPr b="1">
              <a:solidFill>
                <a:srgbClr val="C00000"/>
              </a:solidFill>
              <a:latin typeface="Source Serif 4 14pt Black"/>
              <a:ea typeface="Source Serif 4 14pt Black"/>
              <a:cs typeface="Source Serif 4 14pt Black"/>
              <a:sym typeface="Source Serif 4"/>
            </a:endParaRPr>
          </a:p>
        </p:txBody>
      </p:sp>
      <p:sp>
        <p:nvSpPr>
          <p:cNvPr id="115" name="Google Shape;1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uk-UA" dirty="0"/>
              <a:t>kmbs.ua</a:t>
            </a:r>
            <a:endParaRPr dirty="0"/>
          </a:p>
        </p:txBody>
      </p:sp>
      <p:sp>
        <p:nvSpPr>
          <p:cNvPr id="116" name="Google Shape;1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uk-UA"/>
              <a:t>4</a:t>
            </a:fld>
            <a:endParaRPr dirty="0"/>
          </a:p>
        </p:txBody>
      </p:sp>
      <p:pic>
        <p:nvPicPr>
          <p:cNvPr id="117" name="Google Shape;117;p17"/>
          <p:cNvPicPr preferRelativeResize="0"/>
          <p:nvPr/>
        </p:nvPicPr>
        <p:blipFill rotWithShape="1">
          <a:blip r:embed="rId3">
            <a:alphaModFix/>
          </a:blip>
          <a:srcRect/>
          <a:stretch/>
        </p:blipFill>
        <p:spPr>
          <a:xfrm>
            <a:off x="732069" y="1111169"/>
            <a:ext cx="5215208" cy="5245181"/>
          </a:xfrm>
          <a:prstGeom prst="rect">
            <a:avLst/>
          </a:prstGeom>
          <a:noFill/>
          <a:ln>
            <a:noFill/>
          </a:ln>
        </p:spPr>
      </p:pic>
      <p:pic>
        <p:nvPicPr>
          <p:cNvPr id="118" name="Google Shape;118;p17" descr="[PDF] Theories that Support Strengths-Based Practice in Therapeutic ..."/>
          <p:cNvPicPr preferRelativeResize="0"/>
          <p:nvPr/>
        </p:nvPicPr>
        <p:blipFill rotWithShape="1">
          <a:blip r:embed="rId4">
            <a:alphaModFix/>
          </a:blip>
          <a:srcRect/>
          <a:stretch/>
        </p:blipFill>
        <p:spPr>
          <a:xfrm>
            <a:off x="7591132" y="1111169"/>
            <a:ext cx="3725050" cy="5245181"/>
          </a:xfrm>
          <a:prstGeom prst="rect">
            <a:avLst/>
          </a:prstGeom>
          <a:noFill/>
          <a:ln>
            <a:noFill/>
          </a:ln>
        </p:spPr>
      </p:pic>
      <p:pic>
        <p:nvPicPr>
          <p:cNvPr id="2" name="Google Shape;172;p22" descr="A picture containing object, lamp, clock&#10;&#10;Description automatically generated">
            <a:extLst>
              <a:ext uri="{FF2B5EF4-FFF2-40B4-BE49-F238E27FC236}">
                <a16:creationId xmlns:a16="http://schemas.microsoft.com/office/drawing/2014/main" id="{4BCD3558-2935-9BDD-1655-54589E963992}"/>
              </a:ext>
            </a:extLst>
          </p:cNvPr>
          <p:cNvPicPr preferRelativeResize="0"/>
          <p:nvPr/>
        </p:nvPicPr>
        <p:blipFill rotWithShape="1">
          <a:blip r:embed="rId5">
            <a:alphaModFix/>
          </a:blip>
          <a:srcRect/>
          <a:stretch/>
        </p:blipFill>
        <p:spPr>
          <a:xfrm>
            <a:off x="437143" y="6204301"/>
            <a:ext cx="1227769" cy="367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1936656" y="226229"/>
            <a:ext cx="9150926" cy="8849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Calibri"/>
              <a:buNone/>
            </a:pPr>
            <a:r>
              <a:rPr lang="uk-UA" b="1">
                <a:solidFill>
                  <a:srgbClr val="C00000"/>
                </a:solidFill>
                <a:latin typeface="Source Serif 4 14pt Black"/>
                <a:ea typeface="Source Serif 4 14pt Black"/>
                <a:cs typeface="Source Serif 4 14pt Black"/>
                <a:sym typeface="Source Serif 4"/>
              </a:rPr>
              <a:t>Чесноти vs SES</a:t>
            </a:r>
            <a:endParaRPr b="1">
              <a:solidFill>
                <a:srgbClr val="C00000"/>
              </a:solidFill>
              <a:latin typeface="Source Serif 4 14pt Black"/>
              <a:ea typeface="Source Serif 4 14pt Black"/>
              <a:cs typeface="Source Serif 4 14pt Black"/>
              <a:sym typeface="Source Serif 4"/>
            </a:endParaRPr>
          </a:p>
        </p:txBody>
      </p:sp>
      <p:sp>
        <p:nvSpPr>
          <p:cNvPr id="124" name="Google Shape;12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uk-UA" dirty="0"/>
              <a:t>kmbs.ua</a:t>
            </a:r>
            <a:endParaRPr dirty="0"/>
          </a:p>
        </p:txBody>
      </p:sp>
      <p:sp>
        <p:nvSpPr>
          <p:cNvPr id="125" name="Google Shape;12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uk-UA"/>
              <a:t>5</a:t>
            </a:fld>
            <a:endParaRPr dirty="0"/>
          </a:p>
        </p:txBody>
      </p:sp>
      <p:pic>
        <p:nvPicPr>
          <p:cNvPr id="126" name="Google Shape;126;p18" descr="Emotional Intelligence by Daniel Goleman: Social Skills - Wind4Change"/>
          <p:cNvPicPr preferRelativeResize="0"/>
          <p:nvPr/>
        </p:nvPicPr>
        <p:blipFill rotWithShape="1">
          <a:blip r:embed="rId3">
            <a:alphaModFix/>
          </a:blip>
          <a:srcRect/>
          <a:stretch/>
        </p:blipFill>
        <p:spPr>
          <a:xfrm>
            <a:off x="7122649" y="1616765"/>
            <a:ext cx="4389121" cy="4240964"/>
          </a:xfrm>
          <a:prstGeom prst="rect">
            <a:avLst/>
          </a:prstGeom>
          <a:noFill/>
          <a:ln>
            <a:noFill/>
          </a:ln>
        </p:spPr>
      </p:pic>
      <p:pic>
        <p:nvPicPr>
          <p:cNvPr id="127" name="Google Shape;127;p18" descr="What Does Compassion Mean? | Types of Compassion"/>
          <p:cNvPicPr preferRelativeResize="0"/>
          <p:nvPr/>
        </p:nvPicPr>
        <p:blipFill rotWithShape="1">
          <a:blip r:embed="rId4">
            <a:alphaModFix/>
          </a:blip>
          <a:srcRect/>
          <a:stretch/>
        </p:blipFill>
        <p:spPr>
          <a:xfrm>
            <a:off x="441383" y="1616765"/>
            <a:ext cx="5654618" cy="4240964"/>
          </a:xfrm>
          <a:prstGeom prst="rect">
            <a:avLst/>
          </a:prstGeom>
          <a:noFill/>
          <a:ln>
            <a:noFill/>
          </a:ln>
        </p:spPr>
      </p:pic>
      <p:pic>
        <p:nvPicPr>
          <p:cNvPr id="4" name="Google Shape;172;p22" descr="A picture containing object, lamp, clock&#10;&#10;Description automatically generated">
            <a:extLst>
              <a:ext uri="{FF2B5EF4-FFF2-40B4-BE49-F238E27FC236}">
                <a16:creationId xmlns:a16="http://schemas.microsoft.com/office/drawing/2014/main" id="{84361042-237C-F26C-4B24-F4D961341125}"/>
              </a:ext>
            </a:extLst>
          </p:cNvPr>
          <p:cNvPicPr preferRelativeResize="0"/>
          <p:nvPr/>
        </p:nvPicPr>
        <p:blipFill rotWithShape="1">
          <a:blip r:embed="rId5">
            <a:alphaModFix/>
          </a:blip>
          <a:srcRect/>
          <a:stretch/>
        </p:blipFill>
        <p:spPr>
          <a:xfrm>
            <a:off x="437143" y="6204301"/>
            <a:ext cx="1227769" cy="367476"/>
          </a:xfrm>
          <a:prstGeom prst="rect">
            <a:avLst/>
          </a:prstGeom>
          <a:noFill/>
          <a:ln>
            <a:noFill/>
          </a:ln>
        </p:spPr>
      </p:pic>
      <p:sp>
        <p:nvSpPr>
          <p:cNvPr id="2" name="TextBox 1">
            <a:extLst>
              <a:ext uri="{FF2B5EF4-FFF2-40B4-BE49-F238E27FC236}">
                <a16:creationId xmlns:a16="http://schemas.microsoft.com/office/drawing/2014/main" id="{65A5CBEA-4953-8743-4B2A-E5B655C419A8}"/>
              </a:ext>
            </a:extLst>
          </p:cNvPr>
          <p:cNvSpPr txBox="1"/>
          <p:nvPr/>
        </p:nvSpPr>
        <p:spPr>
          <a:xfrm>
            <a:off x="2163611" y="1118144"/>
            <a:ext cx="2210162" cy="400110"/>
          </a:xfrm>
          <a:prstGeom prst="rect">
            <a:avLst/>
          </a:prstGeom>
          <a:noFill/>
        </p:spPr>
        <p:txBody>
          <a:bodyPr wrap="square" rtlCol="0">
            <a:spAutoFit/>
          </a:bodyPr>
          <a:lstStyle/>
          <a:p>
            <a:pPr algn="ctr"/>
            <a:r>
              <a:rPr lang="uk-UA" sz="2000" b="1" dirty="0">
                <a:solidFill>
                  <a:srgbClr val="C00000"/>
                </a:solidFill>
                <a:latin typeface="Source Serif 4 14pt" panose="02040603050405020204" pitchFamily="18" charset="0"/>
                <a:ea typeface="Source Serif 4 14pt" panose="02040603050405020204" pitchFamily="18" charset="0"/>
              </a:rPr>
              <a:t>Співчуття</a:t>
            </a:r>
            <a:endParaRPr lang="en-UA" sz="2000" b="1" dirty="0">
              <a:solidFill>
                <a:srgbClr val="C00000"/>
              </a:solidFill>
              <a:latin typeface="Source Serif 4 14pt" panose="02040603050405020204" pitchFamily="18" charset="0"/>
              <a:ea typeface="Source Serif 4 14pt" panose="02040603050405020204" pitchFamily="18" charset="0"/>
            </a:endParaRPr>
          </a:p>
        </p:txBody>
      </p:sp>
      <p:sp>
        <p:nvSpPr>
          <p:cNvPr id="3" name="TextBox 2">
            <a:extLst>
              <a:ext uri="{FF2B5EF4-FFF2-40B4-BE49-F238E27FC236}">
                <a16:creationId xmlns:a16="http://schemas.microsoft.com/office/drawing/2014/main" id="{ECC4CE73-6F45-808A-17C9-0A9960D1598B}"/>
              </a:ext>
            </a:extLst>
          </p:cNvPr>
          <p:cNvSpPr txBox="1"/>
          <p:nvPr/>
        </p:nvSpPr>
        <p:spPr>
          <a:xfrm>
            <a:off x="8153400" y="1111170"/>
            <a:ext cx="2210162" cy="400110"/>
          </a:xfrm>
          <a:prstGeom prst="rect">
            <a:avLst/>
          </a:prstGeom>
          <a:noFill/>
        </p:spPr>
        <p:txBody>
          <a:bodyPr wrap="square" rtlCol="0">
            <a:spAutoFit/>
          </a:bodyPr>
          <a:lstStyle/>
          <a:p>
            <a:pPr algn="ctr"/>
            <a:r>
              <a:rPr lang="uk-UA" sz="2000" b="1" dirty="0">
                <a:solidFill>
                  <a:srgbClr val="C00000"/>
                </a:solidFill>
                <a:latin typeface="Source Serif 4 14pt" panose="02040603050405020204" pitchFamily="18" charset="0"/>
                <a:ea typeface="Source Serif 4 14pt" panose="02040603050405020204" pitchFamily="18" charset="0"/>
              </a:rPr>
              <a:t>Емпатія</a:t>
            </a:r>
            <a:endParaRPr lang="en-UA" sz="2000" b="1" dirty="0">
              <a:solidFill>
                <a:srgbClr val="C00000"/>
              </a:solidFill>
              <a:latin typeface="Source Serif 4 14pt" panose="02040603050405020204" pitchFamily="18" charset="0"/>
              <a:ea typeface="Source Serif 4 14pt" panose="0204060305040502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1789009" y="173991"/>
            <a:ext cx="9564800" cy="847600"/>
          </a:xfrm>
          <a:prstGeom prst="rect">
            <a:avLst/>
          </a:prstGeom>
          <a:noFill/>
          <a:ln>
            <a:noFill/>
          </a:ln>
        </p:spPr>
        <p:txBody>
          <a:bodyPr spcFirstLastPara="1" wrap="square" lIns="91433" tIns="45700" rIns="91433" bIns="45700" anchor="ctr" anchorCtr="0">
            <a:normAutofit fontScale="90000"/>
          </a:bodyPr>
          <a:lstStyle/>
          <a:p>
            <a:pPr algn="ctr">
              <a:buClr>
                <a:srgbClr val="C00000"/>
              </a:buClr>
              <a:buSzPts val="2700"/>
            </a:pPr>
            <a:r>
              <a:rPr lang="uk" sz="3600" b="1" dirty="0">
                <a:solidFill>
                  <a:srgbClr val="C00000"/>
                </a:solidFill>
                <a:cs typeface="Lato Black"/>
                <a:sym typeface="Lato Black"/>
              </a:rPr>
              <a:t>The five orders of </a:t>
            </a:r>
            <a:r>
              <a:rPr lang="en-GB" sz="3600" b="1" i="0" u="none" strike="noStrike" dirty="0">
                <a:solidFill>
                  <a:srgbClr val="C00000"/>
                </a:solidFill>
                <a:effectLst/>
                <a:highlight>
                  <a:srgbClr val="FFFFFF"/>
                </a:highlight>
                <a:latin typeface="Source Serif 4 14pt" panose="02040603050405020204" pitchFamily="18" charset="0"/>
                <a:ea typeface="Source Serif 4 14pt" panose="02040603050405020204" pitchFamily="18" charset="0"/>
              </a:rPr>
              <a:t>consciousness</a:t>
            </a:r>
            <a:r>
              <a:rPr lang="uk-UA" sz="3600" b="1" i="0" u="none" strike="noStrike" dirty="0">
                <a:solidFill>
                  <a:srgbClr val="C00000"/>
                </a:solidFill>
                <a:effectLst/>
                <a:highlight>
                  <a:srgbClr val="FFFFFF"/>
                </a:highlight>
                <a:latin typeface="Source Serif 4 14pt" panose="02040603050405020204" pitchFamily="18" charset="0"/>
                <a:ea typeface="Source Serif 4 14pt" panose="02040603050405020204" pitchFamily="18" charset="0"/>
              </a:rPr>
              <a:t> </a:t>
            </a:r>
            <a:br>
              <a:rPr lang="en-US" sz="4000" i="0" u="none" strike="noStrike" dirty="0">
                <a:solidFill>
                  <a:srgbClr val="C00000"/>
                </a:solidFill>
                <a:effectLst/>
                <a:highlight>
                  <a:srgbClr val="FFFFFF"/>
                </a:highlight>
                <a:latin typeface="Source Serif 4 14pt" panose="02040603050405020204" pitchFamily="18" charset="0"/>
                <a:ea typeface="Source Serif 4 14pt" panose="02040603050405020204" pitchFamily="18" charset="0"/>
              </a:rPr>
            </a:br>
            <a:r>
              <a:rPr lang="uk-UA" sz="2700" b="0" i="0" u="none" strike="noStrike" dirty="0">
                <a:solidFill>
                  <a:srgbClr val="C00000"/>
                </a:solidFill>
                <a:effectLst/>
                <a:highlight>
                  <a:srgbClr val="FFFFFF"/>
                </a:highlight>
                <a:latin typeface="Source Serif 4 14pt" panose="02040603050405020204" pitchFamily="18" charset="0"/>
                <a:ea typeface="Source Serif 4 14pt" panose="02040603050405020204" pitchFamily="18" charset="0"/>
              </a:rPr>
              <a:t>(</a:t>
            </a:r>
            <a:r>
              <a:rPr lang="en-US" sz="2700" dirty="0">
                <a:solidFill>
                  <a:srgbClr val="C00000"/>
                </a:solidFill>
                <a:highlight>
                  <a:srgbClr val="FFFFFF"/>
                </a:highlight>
                <a:latin typeface="Source Serif 4 14pt" panose="02040603050405020204" pitchFamily="18" charset="0"/>
                <a:ea typeface="Source Serif 4 14pt" panose="02040603050405020204" pitchFamily="18" charset="0"/>
              </a:rPr>
              <a:t>Robert Kegan)</a:t>
            </a:r>
            <a:endParaRPr sz="3600" b="1" dirty="0">
              <a:solidFill>
                <a:srgbClr val="C00000"/>
              </a:solidFill>
              <a:latin typeface="Source Serif 4 14pt" panose="02040603050405020204" pitchFamily="18" charset="0"/>
              <a:ea typeface="Source Serif 4 14pt" panose="02040603050405020204" pitchFamily="18" charset="0"/>
              <a:cs typeface="Lato Black"/>
              <a:sym typeface="Lato Black"/>
            </a:endParaRPr>
          </a:p>
        </p:txBody>
      </p:sp>
      <p:sp>
        <p:nvSpPr>
          <p:cNvPr id="185" name="Google Shape;185;p19"/>
          <p:cNvSpPr txBox="1">
            <a:spLocks noGrp="1"/>
          </p:cNvSpPr>
          <p:nvPr>
            <p:ph type="body" idx="1"/>
          </p:nvPr>
        </p:nvSpPr>
        <p:spPr>
          <a:xfrm>
            <a:off x="-2767" y="1279300"/>
            <a:ext cx="3714000" cy="608400"/>
          </a:xfrm>
          <a:prstGeom prst="rect">
            <a:avLst/>
          </a:prstGeom>
          <a:noFill/>
          <a:ln>
            <a:noFill/>
          </a:ln>
        </p:spPr>
        <p:txBody>
          <a:bodyPr spcFirstLastPara="1" wrap="square" lIns="91433" tIns="45700" rIns="91433" bIns="45700" anchor="t" anchorCtr="0">
            <a:noAutofit/>
          </a:bodyPr>
          <a:lstStyle/>
          <a:p>
            <a:pPr marL="237061" indent="-67732" algn="ctr">
              <a:spcBef>
                <a:spcPts val="1067"/>
              </a:spcBef>
              <a:spcAft>
                <a:spcPts val="1600"/>
              </a:spcAft>
              <a:buSzPts val="2100"/>
              <a:buNone/>
            </a:pPr>
            <a:r>
              <a:rPr lang="uk" sz="1600" b="1"/>
              <a:t>5th order - Adults</a:t>
            </a:r>
            <a:br>
              <a:rPr lang="uk" sz="1600" b="1"/>
            </a:br>
            <a:r>
              <a:rPr lang="uk" sz="1600" b="1"/>
              <a:t>Self-transforming</a:t>
            </a:r>
            <a:endParaRPr sz="1600" b="1"/>
          </a:p>
        </p:txBody>
      </p:sp>
      <p:sp>
        <p:nvSpPr>
          <p:cNvPr id="187" name="Google Shape;187;p19"/>
          <p:cNvSpPr txBox="1">
            <a:spLocks noGrp="1"/>
          </p:cNvSpPr>
          <p:nvPr>
            <p:ph type="sldNum" idx="12"/>
          </p:nvPr>
        </p:nvSpPr>
        <p:spPr>
          <a:xfrm>
            <a:off x="8610600" y="6356351"/>
            <a:ext cx="2743200" cy="365200"/>
          </a:xfrm>
          <a:prstGeom prst="rect">
            <a:avLst/>
          </a:prstGeom>
          <a:noFill/>
          <a:ln>
            <a:noFill/>
          </a:ln>
        </p:spPr>
        <p:txBody>
          <a:bodyPr spcFirstLastPara="1" wrap="square" lIns="91433" tIns="45700" rIns="91433" bIns="45700" anchor="ctr" anchorCtr="0">
            <a:normAutofit/>
          </a:bodyPr>
          <a:lstStyle/>
          <a:p>
            <a:pPr>
              <a:buClr>
                <a:srgbClr val="888888"/>
              </a:buClr>
              <a:buSzPts val="900"/>
            </a:pPr>
            <a:fld id="{00000000-1234-1234-1234-123412341234}" type="slidenum">
              <a:rPr lang="uk">
                <a:latin typeface="Calibri"/>
                <a:ea typeface="Calibri"/>
              </a:rPr>
              <a:pPr>
                <a:buClr>
                  <a:srgbClr val="888888"/>
                </a:buClr>
                <a:buSzPts val="900"/>
              </a:pPr>
              <a:t>6</a:t>
            </a:fld>
            <a:endParaRPr>
              <a:latin typeface="Calibri"/>
              <a:ea typeface="Calibri"/>
            </a:endParaRPr>
          </a:p>
        </p:txBody>
      </p:sp>
      <p:pic>
        <p:nvPicPr>
          <p:cNvPr id="188" name="Google Shape;188;p19" descr="A picture containing object, lamp, clock&#10;&#10;Description automatically generated"/>
          <p:cNvPicPr preferRelativeResize="0"/>
          <p:nvPr/>
        </p:nvPicPr>
        <p:blipFill rotWithShape="1">
          <a:blip r:embed="rId3">
            <a:alphaModFix/>
          </a:blip>
          <a:srcRect/>
          <a:stretch/>
        </p:blipFill>
        <p:spPr>
          <a:xfrm>
            <a:off x="370884" y="6353591"/>
            <a:ext cx="1227769" cy="367476"/>
          </a:xfrm>
          <a:prstGeom prst="rect">
            <a:avLst/>
          </a:prstGeom>
          <a:noFill/>
          <a:ln>
            <a:noFill/>
          </a:ln>
        </p:spPr>
      </p:pic>
      <p:cxnSp>
        <p:nvCxnSpPr>
          <p:cNvPr id="190" name="Google Shape;190;p19"/>
          <p:cNvCxnSpPr/>
          <p:nvPr/>
        </p:nvCxnSpPr>
        <p:spPr>
          <a:xfrm>
            <a:off x="3713900" y="1282067"/>
            <a:ext cx="10000" cy="4690800"/>
          </a:xfrm>
          <a:prstGeom prst="straightConnector1">
            <a:avLst/>
          </a:prstGeom>
          <a:noFill/>
          <a:ln w="9525" cap="flat" cmpd="sng">
            <a:solidFill>
              <a:schemeClr val="dk2"/>
            </a:solidFill>
            <a:prstDash val="solid"/>
            <a:round/>
            <a:headEnd type="none" w="med" len="med"/>
            <a:tailEnd type="none" w="med" len="med"/>
          </a:ln>
        </p:spPr>
      </p:cxnSp>
      <p:sp>
        <p:nvSpPr>
          <p:cNvPr id="191" name="Google Shape;191;p19"/>
          <p:cNvSpPr txBox="1">
            <a:spLocks noGrp="1"/>
          </p:cNvSpPr>
          <p:nvPr>
            <p:ph type="body" idx="1"/>
          </p:nvPr>
        </p:nvSpPr>
        <p:spPr>
          <a:xfrm>
            <a:off x="0" y="2214867"/>
            <a:ext cx="3714000" cy="608400"/>
          </a:xfrm>
          <a:prstGeom prst="rect">
            <a:avLst/>
          </a:prstGeom>
          <a:noFill/>
          <a:ln>
            <a:noFill/>
          </a:ln>
        </p:spPr>
        <p:txBody>
          <a:bodyPr spcFirstLastPara="1" wrap="square" lIns="91433" tIns="45700" rIns="91433" bIns="45700" anchor="t" anchorCtr="0">
            <a:noAutofit/>
          </a:bodyPr>
          <a:lstStyle/>
          <a:p>
            <a:pPr marL="237061" indent="-67732" algn="ctr">
              <a:lnSpc>
                <a:spcPct val="70000"/>
              </a:lnSpc>
              <a:spcBef>
                <a:spcPts val="1067"/>
              </a:spcBef>
              <a:spcAft>
                <a:spcPts val="1600"/>
              </a:spcAft>
              <a:buSzPts val="2100"/>
              <a:buNone/>
            </a:pPr>
            <a:r>
              <a:rPr lang="uk" sz="1600" b="1" dirty="0"/>
              <a:t>4th order - Adults</a:t>
            </a:r>
            <a:br>
              <a:rPr lang="uk" sz="1600" b="1" dirty="0"/>
            </a:br>
            <a:r>
              <a:rPr lang="uk" sz="1600" b="1" dirty="0"/>
              <a:t>Self-authoring</a:t>
            </a:r>
            <a:endParaRPr sz="1600" b="1" dirty="0"/>
          </a:p>
        </p:txBody>
      </p:sp>
      <p:sp>
        <p:nvSpPr>
          <p:cNvPr id="192" name="Google Shape;192;p19"/>
          <p:cNvSpPr txBox="1"/>
          <p:nvPr/>
        </p:nvSpPr>
        <p:spPr>
          <a:xfrm>
            <a:off x="3713900" y="5268267"/>
            <a:ext cx="7817200" cy="812490"/>
          </a:xfrm>
          <a:prstGeom prst="rect">
            <a:avLst/>
          </a:prstGeom>
          <a:noFill/>
          <a:ln>
            <a:noFill/>
          </a:ln>
        </p:spPr>
        <p:txBody>
          <a:bodyPr spcFirstLastPara="1" wrap="square" lIns="121900" tIns="121900" rIns="121900" bIns="121900" anchor="t" anchorCtr="0">
            <a:spAutoFit/>
          </a:bodyPr>
          <a:lstStyle/>
          <a:p>
            <a:pPr algn="ctr">
              <a:lnSpc>
                <a:spcPct val="115000"/>
              </a:lnSpc>
            </a:pPr>
            <a:r>
              <a:rPr lang="uk" sz="1600">
                <a:solidFill>
                  <a:schemeClr val="dk2"/>
                </a:solidFill>
                <a:latin typeface="Source Serif 4 14pt Medium" panose="02040603050405020204" pitchFamily="18" charset="0"/>
                <a:ea typeface="Source Serif 4 14pt Medium" panose="02040603050405020204" pitchFamily="18" charset="0"/>
              </a:rPr>
              <a:t>the child needs authority outside and boundaries; cannot keep agreements; first peers; jumbled thinking; the child is had by her impulses</a:t>
            </a:r>
            <a:endParaRPr sz="1600">
              <a:solidFill>
                <a:schemeClr val="dk2"/>
              </a:solidFill>
              <a:latin typeface="Source Serif 4 14pt Medium" panose="02040603050405020204" pitchFamily="18" charset="0"/>
              <a:ea typeface="Source Serif 4 14pt Medium" panose="02040603050405020204" pitchFamily="18" charset="0"/>
            </a:endParaRPr>
          </a:p>
        </p:txBody>
      </p:sp>
      <p:sp>
        <p:nvSpPr>
          <p:cNvPr id="193" name="Google Shape;193;p19"/>
          <p:cNvSpPr txBox="1"/>
          <p:nvPr/>
        </p:nvSpPr>
        <p:spPr>
          <a:xfrm>
            <a:off x="3723900" y="3401901"/>
            <a:ext cx="7630000" cy="812490"/>
          </a:xfrm>
          <a:prstGeom prst="rect">
            <a:avLst/>
          </a:prstGeom>
          <a:noFill/>
          <a:ln>
            <a:noFill/>
          </a:ln>
        </p:spPr>
        <p:txBody>
          <a:bodyPr spcFirstLastPara="1" wrap="square" lIns="121900" tIns="121900" rIns="121900" bIns="121900" anchor="t" anchorCtr="0">
            <a:spAutoFit/>
          </a:bodyPr>
          <a:lstStyle/>
          <a:p>
            <a:pPr algn="ctr">
              <a:lnSpc>
                <a:spcPct val="115000"/>
              </a:lnSpc>
            </a:pPr>
            <a:r>
              <a:rPr lang="uk" sz="1600">
                <a:solidFill>
                  <a:schemeClr val="dk2"/>
                </a:solidFill>
                <a:latin typeface="Source Serif 4 14pt Medium" panose="02040603050405020204" pitchFamily="18" charset="0"/>
                <a:ea typeface="Source Serif 4 14pt Medium" panose="02040603050405020204" pitchFamily="18" charset="0"/>
              </a:rPr>
              <a:t>internalized norms and boundaries, conformity, puts group above principles (and self), the individual is had by the group’s norms, ideals, values </a:t>
            </a:r>
            <a:endParaRPr sz="1600">
              <a:solidFill>
                <a:schemeClr val="dk2"/>
              </a:solidFill>
              <a:latin typeface="Source Serif 4 14pt Medium" panose="02040603050405020204" pitchFamily="18" charset="0"/>
              <a:ea typeface="Source Serif 4 14pt Medium" panose="02040603050405020204" pitchFamily="18" charset="0"/>
            </a:endParaRPr>
          </a:p>
        </p:txBody>
      </p:sp>
      <p:sp>
        <p:nvSpPr>
          <p:cNvPr id="194" name="Google Shape;194;p19"/>
          <p:cNvSpPr txBox="1"/>
          <p:nvPr/>
        </p:nvSpPr>
        <p:spPr>
          <a:xfrm>
            <a:off x="3718900" y="2145401"/>
            <a:ext cx="7640000" cy="812490"/>
          </a:xfrm>
          <a:prstGeom prst="rect">
            <a:avLst/>
          </a:prstGeom>
          <a:noFill/>
          <a:ln>
            <a:noFill/>
          </a:ln>
        </p:spPr>
        <p:txBody>
          <a:bodyPr spcFirstLastPara="1" wrap="square" lIns="121900" tIns="121900" rIns="121900" bIns="121900" anchor="t" anchorCtr="0">
            <a:spAutoFit/>
          </a:bodyPr>
          <a:lstStyle/>
          <a:p>
            <a:pPr algn="ctr">
              <a:lnSpc>
                <a:spcPct val="115000"/>
              </a:lnSpc>
            </a:pPr>
            <a:r>
              <a:rPr lang="uk" sz="1600" dirty="0">
                <a:solidFill>
                  <a:schemeClr val="dk2"/>
                </a:solidFill>
                <a:latin typeface="Source Serif 4 14pt Medium" panose="02040603050405020204" pitchFamily="18" charset="0"/>
                <a:ea typeface="Source Serif 4 14pt Medium" panose="02040603050405020204" pitchFamily="18" charset="0"/>
              </a:rPr>
              <a:t>own norms, has ideals and values, purs principles above group, the person is had by personal autonomy and cannot let go</a:t>
            </a:r>
            <a:endParaRPr sz="1600" dirty="0">
              <a:solidFill>
                <a:schemeClr val="dk2"/>
              </a:solidFill>
              <a:latin typeface="Source Serif 4 14pt Medium" panose="02040603050405020204" pitchFamily="18" charset="0"/>
              <a:ea typeface="Source Serif 4 14pt Medium" panose="02040603050405020204" pitchFamily="18" charset="0"/>
            </a:endParaRPr>
          </a:p>
        </p:txBody>
      </p:sp>
      <p:sp>
        <p:nvSpPr>
          <p:cNvPr id="195" name="Google Shape;195;p19"/>
          <p:cNvSpPr txBox="1"/>
          <p:nvPr/>
        </p:nvSpPr>
        <p:spPr>
          <a:xfrm>
            <a:off x="3713900" y="4461234"/>
            <a:ext cx="7817200" cy="812490"/>
          </a:xfrm>
          <a:prstGeom prst="rect">
            <a:avLst/>
          </a:prstGeom>
          <a:noFill/>
          <a:ln>
            <a:noFill/>
          </a:ln>
        </p:spPr>
        <p:txBody>
          <a:bodyPr spcFirstLastPara="1" wrap="square" lIns="121900" tIns="121900" rIns="121900" bIns="121900" anchor="t" anchorCtr="0">
            <a:spAutoFit/>
          </a:bodyPr>
          <a:lstStyle/>
          <a:p>
            <a:pPr algn="ctr">
              <a:lnSpc>
                <a:spcPct val="115000"/>
              </a:lnSpc>
            </a:pPr>
            <a:r>
              <a:rPr lang="uk" sz="1600">
                <a:solidFill>
                  <a:schemeClr val="dk2"/>
                </a:solidFill>
                <a:latin typeface="Source Serif 4 14pt Medium" panose="02040603050405020204" pitchFamily="18" charset="0"/>
                <a:ea typeface="Source Serif 4 14pt Medium" panose="02040603050405020204" pitchFamily="18" charset="0"/>
              </a:rPr>
              <a:t>child needs authority outside and boundaries; can keep agreements; searches for group; structured thinking; the child is had by her emotions</a:t>
            </a:r>
            <a:endParaRPr sz="1600">
              <a:solidFill>
                <a:schemeClr val="dk2"/>
              </a:solidFill>
              <a:latin typeface="Source Serif 4 14pt Medium" panose="02040603050405020204" pitchFamily="18" charset="0"/>
              <a:ea typeface="Source Serif 4 14pt Medium" panose="02040603050405020204" pitchFamily="18" charset="0"/>
            </a:endParaRPr>
          </a:p>
        </p:txBody>
      </p:sp>
      <p:sp>
        <p:nvSpPr>
          <p:cNvPr id="196" name="Google Shape;196;p19"/>
          <p:cNvSpPr txBox="1">
            <a:spLocks noGrp="1"/>
          </p:cNvSpPr>
          <p:nvPr>
            <p:ph type="body" idx="1"/>
          </p:nvPr>
        </p:nvSpPr>
        <p:spPr>
          <a:xfrm>
            <a:off x="3711233" y="1316333"/>
            <a:ext cx="7817200" cy="608400"/>
          </a:xfrm>
          <a:prstGeom prst="rect">
            <a:avLst/>
          </a:prstGeom>
          <a:noFill/>
          <a:ln>
            <a:noFill/>
          </a:ln>
        </p:spPr>
        <p:txBody>
          <a:bodyPr spcFirstLastPara="1" wrap="square" lIns="91433" tIns="45700" rIns="91433" bIns="45700" anchor="t" anchorCtr="0">
            <a:noAutofit/>
          </a:bodyPr>
          <a:lstStyle/>
          <a:p>
            <a:pPr marL="237061" indent="-67732" algn="ctr">
              <a:spcBef>
                <a:spcPts val="1067"/>
              </a:spcBef>
              <a:spcAft>
                <a:spcPts val="1600"/>
              </a:spcAft>
              <a:buSzPts val="1628"/>
              <a:buNone/>
            </a:pPr>
            <a:r>
              <a:rPr lang="uk" sz="1600" dirty="0"/>
              <a:t>mutuality, renewing norms, systems perspective/ sees full picture incl. self, holistic thinking, sees the process and accepts the flow</a:t>
            </a:r>
            <a:endParaRPr sz="1600" dirty="0"/>
          </a:p>
        </p:txBody>
      </p:sp>
      <p:sp>
        <p:nvSpPr>
          <p:cNvPr id="197" name="Google Shape;197;p19"/>
          <p:cNvSpPr txBox="1">
            <a:spLocks noGrp="1"/>
          </p:cNvSpPr>
          <p:nvPr>
            <p:ph type="body" idx="1"/>
          </p:nvPr>
        </p:nvSpPr>
        <p:spPr>
          <a:xfrm>
            <a:off x="9900" y="3485500"/>
            <a:ext cx="3714000" cy="608400"/>
          </a:xfrm>
          <a:prstGeom prst="rect">
            <a:avLst/>
          </a:prstGeom>
          <a:noFill/>
          <a:ln>
            <a:noFill/>
          </a:ln>
        </p:spPr>
        <p:txBody>
          <a:bodyPr spcFirstLastPara="1" wrap="square" lIns="91433" tIns="45700" rIns="91433" bIns="45700" anchor="t" anchorCtr="0">
            <a:noAutofit/>
          </a:bodyPr>
          <a:lstStyle/>
          <a:p>
            <a:pPr marL="237061" indent="-67732" algn="ctr">
              <a:lnSpc>
                <a:spcPct val="70000"/>
              </a:lnSpc>
              <a:spcBef>
                <a:spcPts val="1067"/>
              </a:spcBef>
              <a:spcAft>
                <a:spcPts val="1600"/>
              </a:spcAft>
              <a:buSzPts val="2100"/>
              <a:buNone/>
            </a:pPr>
            <a:r>
              <a:rPr lang="uk" sz="1600" b="1"/>
              <a:t>3rd order - Teen to adult</a:t>
            </a:r>
            <a:br>
              <a:rPr lang="uk" sz="1600" b="1"/>
            </a:br>
            <a:r>
              <a:rPr lang="uk" sz="1600" b="1"/>
              <a:t>Self-governing</a:t>
            </a:r>
            <a:endParaRPr sz="1600" b="1"/>
          </a:p>
        </p:txBody>
      </p:sp>
      <p:sp>
        <p:nvSpPr>
          <p:cNvPr id="198" name="Google Shape;198;p19"/>
          <p:cNvSpPr txBox="1">
            <a:spLocks noGrp="1"/>
          </p:cNvSpPr>
          <p:nvPr>
            <p:ph type="body" idx="1"/>
          </p:nvPr>
        </p:nvSpPr>
        <p:spPr>
          <a:xfrm>
            <a:off x="0" y="4456633"/>
            <a:ext cx="3714000" cy="608400"/>
          </a:xfrm>
          <a:prstGeom prst="rect">
            <a:avLst/>
          </a:prstGeom>
          <a:noFill/>
          <a:ln>
            <a:noFill/>
          </a:ln>
        </p:spPr>
        <p:txBody>
          <a:bodyPr spcFirstLastPara="1" wrap="square" lIns="91433" tIns="45700" rIns="91433" bIns="45700" anchor="t" anchorCtr="0">
            <a:noAutofit/>
          </a:bodyPr>
          <a:lstStyle/>
          <a:p>
            <a:pPr marL="237061" indent="-67732" algn="ctr">
              <a:lnSpc>
                <a:spcPct val="70000"/>
              </a:lnSpc>
              <a:spcBef>
                <a:spcPts val="1067"/>
              </a:spcBef>
              <a:spcAft>
                <a:spcPts val="1600"/>
              </a:spcAft>
              <a:buSzPts val="2100"/>
              <a:buNone/>
            </a:pPr>
            <a:r>
              <a:rPr lang="uk" sz="1600" b="1"/>
              <a:t>2nd order - Age 6 to teen</a:t>
            </a:r>
            <a:br>
              <a:rPr lang="uk" sz="1600" b="1"/>
            </a:br>
            <a:r>
              <a:rPr lang="uk" sz="1600" b="1"/>
              <a:t>Self-consolidating</a:t>
            </a:r>
            <a:endParaRPr sz="1600" b="1"/>
          </a:p>
        </p:txBody>
      </p:sp>
      <p:sp>
        <p:nvSpPr>
          <p:cNvPr id="199" name="Google Shape;199;p19"/>
          <p:cNvSpPr txBox="1">
            <a:spLocks noGrp="1"/>
          </p:cNvSpPr>
          <p:nvPr>
            <p:ph type="body" idx="1"/>
          </p:nvPr>
        </p:nvSpPr>
        <p:spPr>
          <a:xfrm>
            <a:off x="9900" y="5285667"/>
            <a:ext cx="3714000" cy="608400"/>
          </a:xfrm>
          <a:prstGeom prst="rect">
            <a:avLst/>
          </a:prstGeom>
          <a:noFill/>
          <a:ln>
            <a:noFill/>
          </a:ln>
        </p:spPr>
        <p:txBody>
          <a:bodyPr spcFirstLastPara="1" wrap="square" lIns="91433" tIns="45700" rIns="91433" bIns="45700" anchor="t" anchorCtr="0">
            <a:noAutofit/>
          </a:bodyPr>
          <a:lstStyle/>
          <a:p>
            <a:pPr marL="237061" indent="-67732" algn="ctr">
              <a:lnSpc>
                <a:spcPct val="70000"/>
              </a:lnSpc>
              <a:spcBef>
                <a:spcPts val="1067"/>
              </a:spcBef>
              <a:spcAft>
                <a:spcPts val="1600"/>
              </a:spcAft>
              <a:buSzPts val="2100"/>
              <a:buNone/>
            </a:pPr>
            <a:r>
              <a:rPr lang="uk" sz="1600" b="1"/>
              <a:t>1st order - Age 2 to 6</a:t>
            </a:r>
            <a:br>
              <a:rPr lang="uk" sz="1600" b="1"/>
            </a:br>
            <a:r>
              <a:rPr lang="uk" sz="1600" b="1"/>
              <a:t>Self-discovering</a:t>
            </a:r>
            <a:endParaRPr sz="1600" b="1"/>
          </a:p>
        </p:txBody>
      </p:sp>
      <p:cxnSp>
        <p:nvCxnSpPr>
          <p:cNvPr id="200" name="Google Shape;200;p19"/>
          <p:cNvCxnSpPr/>
          <p:nvPr/>
        </p:nvCxnSpPr>
        <p:spPr>
          <a:xfrm>
            <a:off x="437533" y="2991467"/>
            <a:ext cx="10744800" cy="0"/>
          </a:xfrm>
          <a:prstGeom prst="straightConnector1">
            <a:avLst/>
          </a:prstGeom>
          <a:noFill/>
          <a:ln w="28575" cap="flat" cmpd="sng">
            <a:solidFill>
              <a:srgbClr val="000000"/>
            </a:solidFill>
            <a:prstDash val="solid"/>
            <a:round/>
            <a:headEnd type="none" w="med" len="med"/>
            <a:tailEnd type="none" w="med" len="med"/>
          </a:ln>
        </p:spPr>
      </p:cxnSp>
      <p:sp>
        <p:nvSpPr>
          <p:cNvPr id="2" name="Google Shape;228;p21">
            <a:extLst>
              <a:ext uri="{FF2B5EF4-FFF2-40B4-BE49-F238E27FC236}">
                <a16:creationId xmlns:a16="http://schemas.microsoft.com/office/drawing/2014/main" id="{B2FC0C6C-15E1-ADA4-1FC5-A7EA531A4EB4}"/>
              </a:ext>
            </a:extLst>
          </p:cNvPr>
          <p:cNvSpPr txBox="1">
            <a:spLocks noGrp="1"/>
          </p:cNvSpPr>
          <p:nvPr>
            <p:ph type="ftr" idx="11"/>
          </p:nvPr>
        </p:nvSpPr>
        <p:spPr>
          <a:xfrm>
            <a:off x="2407920" y="6385776"/>
            <a:ext cx="7732080" cy="365200"/>
          </a:xfrm>
          <a:prstGeom prst="rect">
            <a:avLst/>
          </a:prstGeom>
          <a:noFill/>
          <a:ln>
            <a:noFill/>
          </a:ln>
        </p:spPr>
        <p:txBody>
          <a:bodyPr spcFirstLastPara="1" wrap="square" lIns="91433" tIns="45700" rIns="91433" bIns="45700" anchor="ctr" anchorCtr="0">
            <a:noAutofit/>
          </a:bodyPr>
          <a:lstStyle/>
          <a:p>
            <a:pPr>
              <a:buClr>
                <a:srgbClr val="888888"/>
              </a:buClr>
              <a:buSzPts val="900"/>
            </a:pPr>
            <a:r>
              <a:rPr lang="en-GB" sz="1600" dirty="0"/>
              <a:t>In Over Our Heads: The Mental Demands of Modern Life, Robert Kegan, 1998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21"/>
          <p:cNvSpPr txBox="1">
            <a:spLocks noGrp="1"/>
          </p:cNvSpPr>
          <p:nvPr>
            <p:ph type="body" idx="1"/>
          </p:nvPr>
        </p:nvSpPr>
        <p:spPr>
          <a:xfrm>
            <a:off x="-2767" y="1279300"/>
            <a:ext cx="3714000" cy="608400"/>
          </a:xfrm>
          <a:prstGeom prst="rect">
            <a:avLst/>
          </a:prstGeom>
          <a:noFill/>
          <a:ln>
            <a:noFill/>
          </a:ln>
        </p:spPr>
        <p:txBody>
          <a:bodyPr spcFirstLastPara="1" wrap="square" lIns="91433" tIns="45700" rIns="91433" bIns="45700" anchor="t" anchorCtr="0">
            <a:noAutofit/>
          </a:bodyPr>
          <a:lstStyle/>
          <a:p>
            <a:pPr marL="237061" indent="-67732" algn="ctr">
              <a:spcBef>
                <a:spcPts val="1067"/>
              </a:spcBef>
              <a:spcAft>
                <a:spcPts val="1600"/>
              </a:spcAft>
              <a:buSzPts val="2100"/>
              <a:buNone/>
            </a:pPr>
            <a:r>
              <a:rPr lang="uk" sz="1600" b="1"/>
              <a:t>5ий ступінь - Дорослі</a:t>
            </a:r>
            <a:br>
              <a:rPr lang="uk" sz="1600" b="1"/>
            </a:br>
            <a:r>
              <a:rPr lang="uk" sz="1600" b="1"/>
              <a:t>Самотрансформація</a:t>
            </a:r>
            <a:endParaRPr sz="1600" b="1"/>
          </a:p>
        </p:txBody>
      </p:sp>
      <p:sp>
        <p:nvSpPr>
          <p:cNvPr id="228" name="Google Shape;228;p21"/>
          <p:cNvSpPr txBox="1">
            <a:spLocks noGrp="1"/>
          </p:cNvSpPr>
          <p:nvPr>
            <p:ph type="ftr" idx="11"/>
          </p:nvPr>
        </p:nvSpPr>
        <p:spPr>
          <a:xfrm>
            <a:off x="2387600" y="6356351"/>
            <a:ext cx="7732080" cy="365200"/>
          </a:xfrm>
          <a:prstGeom prst="rect">
            <a:avLst/>
          </a:prstGeom>
          <a:noFill/>
          <a:ln>
            <a:noFill/>
          </a:ln>
        </p:spPr>
        <p:txBody>
          <a:bodyPr spcFirstLastPara="1" wrap="square" lIns="91433" tIns="45700" rIns="91433" bIns="45700" anchor="ctr" anchorCtr="0">
            <a:noAutofit/>
          </a:bodyPr>
          <a:lstStyle/>
          <a:p>
            <a:pPr>
              <a:buClr>
                <a:srgbClr val="888888"/>
              </a:buClr>
              <a:buSzPts val="900"/>
            </a:pPr>
            <a:r>
              <a:rPr lang="en-GB" sz="1600" dirty="0"/>
              <a:t>In Over Our Heads: The Mental Demands of Modern Life, Robert Kegan, 1998</a:t>
            </a:r>
          </a:p>
        </p:txBody>
      </p:sp>
      <p:sp>
        <p:nvSpPr>
          <p:cNvPr id="229" name="Google Shape;229;p21"/>
          <p:cNvSpPr txBox="1">
            <a:spLocks noGrp="1"/>
          </p:cNvSpPr>
          <p:nvPr>
            <p:ph type="sldNum" idx="12"/>
          </p:nvPr>
        </p:nvSpPr>
        <p:spPr>
          <a:xfrm>
            <a:off x="8610600" y="6356351"/>
            <a:ext cx="2743200" cy="365200"/>
          </a:xfrm>
          <a:prstGeom prst="rect">
            <a:avLst/>
          </a:prstGeom>
          <a:noFill/>
          <a:ln>
            <a:noFill/>
          </a:ln>
        </p:spPr>
        <p:txBody>
          <a:bodyPr spcFirstLastPara="1" wrap="square" lIns="91433" tIns="45700" rIns="91433" bIns="45700" anchor="ctr" anchorCtr="0">
            <a:noAutofit/>
          </a:bodyPr>
          <a:lstStyle/>
          <a:p>
            <a:pPr>
              <a:buClr>
                <a:srgbClr val="888888"/>
              </a:buClr>
              <a:buSzPts val="900"/>
            </a:pPr>
            <a:fld id="{00000000-1234-1234-1234-123412341234}" type="slidenum">
              <a:rPr lang="uk" sz="1600" smtClean="0"/>
              <a:pPr>
                <a:buClr>
                  <a:srgbClr val="888888"/>
                </a:buClr>
                <a:buSzPts val="900"/>
              </a:pPr>
              <a:t>7</a:t>
            </a:fld>
            <a:endParaRPr sz="1600" dirty="0"/>
          </a:p>
        </p:txBody>
      </p:sp>
      <p:pic>
        <p:nvPicPr>
          <p:cNvPr id="230" name="Google Shape;230;p21" descr="A picture containing object, lamp, clock&#10;&#10;Description automatically generated"/>
          <p:cNvPicPr preferRelativeResize="0"/>
          <p:nvPr/>
        </p:nvPicPr>
        <p:blipFill rotWithShape="1">
          <a:blip r:embed="rId3">
            <a:alphaModFix/>
          </a:blip>
          <a:srcRect/>
          <a:stretch/>
        </p:blipFill>
        <p:spPr>
          <a:xfrm>
            <a:off x="370884" y="6353591"/>
            <a:ext cx="1227769" cy="367476"/>
          </a:xfrm>
          <a:prstGeom prst="rect">
            <a:avLst/>
          </a:prstGeom>
          <a:noFill/>
          <a:ln>
            <a:noFill/>
          </a:ln>
        </p:spPr>
      </p:pic>
      <p:cxnSp>
        <p:nvCxnSpPr>
          <p:cNvPr id="232" name="Google Shape;232;p21"/>
          <p:cNvCxnSpPr/>
          <p:nvPr/>
        </p:nvCxnSpPr>
        <p:spPr>
          <a:xfrm>
            <a:off x="3713900" y="1282067"/>
            <a:ext cx="10000" cy="4690800"/>
          </a:xfrm>
          <a:prstGeom prst="straightConnector1">
            <a:avLst/>
          </a:prstGeom>
          <a:noFill/>
          <a:ln w="9525" cap="flat" cmpd="sng">
            <a:solidFill>
              <a:schemeClr val="dk2"/>
            </a:solidFill>
            <a:prstDash val="solid"/>
            <a:round/>
            <a:headEnd type="none" w="med" len="med"/>
            <a:tailEnd type="none" w="med" len="med"/>
          </a:ln>
        </p:spPr>
      </p:cxnSp>
      <p:sp>
        <p:nvSpPr>
          <p:cNvPr id="233" name="Google Shape;233;p21"/>
          <p:cNvSpPr txBox="1">
            <a:spLocks noGrp="1"/>
          </p:cNvSpPr>
          <p:nvPr>
            <p:ph type="body" idx="1"/>
          </p:nvPr>
        </p:nvSpPr>
        <p:spPr>
          <a:xfrm>
            <a:off x="9900" y="2145384"/>
            <a:ext cx="3714000" cy="731600"/>
          </a:xfrm>
          <a:prstGeom prst="rect">
            <a:avLst/>
          </a:prstGeom>
          <a:noFill/>
          <a:ln>
            <a:noFill/>
          </a:ln>
        </p:spPr>
        <p:txBody>
          <a:bodyPr spcFirstLastPara="1" wrap="square" lIns="91433" tIns="45700" rIns="91433" bIns="45700" anchor="t" anchorCtr="0">
            <a:noAutofit/>
          </a:bodyPr>
          <a:lstStyle/>
          <a:p>
            <a:pPr marL="237061" indent="-67732" algn="ctr">
              <a:lnSpc>
                <a:spcPct val="70000"/>
              </a:lnSpc>
              <a:spcBef>
                <a:spcPts val="1067"/>
              </a:spcBef>
              <a:spcAft>
                <a:spcPts val="1600"/>
              </a:spcAft>
              <a:buSzPts val="2100"/>
              <a:buNone/>
            </a:pPr>
            <a:r>
              <a:rPr lang="uk" sz="1600" b="1"/>
              <a:t>4ий ступінь - Дорослі</a:t>
            </a:r>
            <a:br>
              <a:rPr lang="uk" sz="1600" b="1"/>
            </a:br>
            <a:r>
              <a:rPr lang="uk" sz="1600" b="1"/>
              <a:t>Самотворення</a:t>
            </a:r>
            <a:endParaRPr sz="1600" b="1"/>
          </a:p>
        </p:txBody>
      </p:sp>
      <p:sp>
        <p:nvSpPr>
          <p:cNvPr id="234" name="Google Shape;234;p21"/>
          <p:cNvSpPr txBox="1"/>
          <p:nvPr/>
        </p:nvSpPr>
        <p:spPr>
          <a:xfrm>
            <a:off x="3713900" y="5090401"/>
            <a:ext cx="8117600" cy="1095644"/>
          </a:xfrm>
          <a:prstGeom prst="rect">
            <a:avLst/>
          </a:prstGeom>
          <a:noFill/>
          <a:ln>
            <a:noFill/>
          </a:ln>
        </p:spPr>
        <p:txBody>
          <a:bodyPr spcFirstLastPara="1" wrap="square" lIns="121900" tIns="121900" rIns="121900" bIns="121900" anchor="t" anchorCtr="0">
            <a:spAutoFit/>
          </a:bodyPr>
          <a:lstStyle/>
          <a:p>
            <a:pPr algn="ctr">
              <a:lnSpc>
                <a:spcPct val="115000"/>
              </a:lnSpc>
            </a:pPr>
            <a:r>
              <a:rPr lang="uk" sz="1600" dirty="0">
                <a:solidFill>
                  <a:schemeClr val="dk2"/>
                </a:solidFill>
                <a:latin typeface="Source Serif 4 14pt Medium" panose="02040603050405020204" pitchFamily="18" charset="0"/>
                <a:ea typeface="Source Serif 4 14pt Medium" panose="02040603050405020204" pitchFamily="18" charset="0"/>
              </a:rPr>
              <a:t>Дитина потребує зовнішнього авторитету та кордонів; не може дотримуватися домовленостей; перші товариші; плутане(безладне) мислення; дитина керується своїми імпульсами</a:t>
            </a:r>
            <a:endParaRPr sz="1600" dirty="0">
              <a:solidFill>
                <a:schemeClr val="dk2"/>
              </a:solidFill>
              <a:latin typeface="Source Serif 4 14pt Medium" panose="02040603050405020204" pitchFamily="18" charset="0"/>
              <a:ea typeface="Source Serif 4 14pt Medium" panose="02040603050405020204" pitchFamily="18" charset="0"/>
            </a:endParaRPr>
          </a:p>
        </p:txBody>
      </p:sp>
      <p:sp>
        <p:nvSpPr>
          <p:cNvPr id="235" name="Google Shape;235;p21"/>
          <p:cNvSpPr txBox="1"/>
          <p:nvPr/>
        </p:nvSpPr>
        <p:spPr>
          <a:xfrm>
            <a:off x="3713900" y="3119767"/>
            <a:ext cx="8117600" cy="1095644"/>
          </a:xfrm>
          <a:prstGeom prst="rect">
            <a:avLst/>
          </a:prstGeom>
          <a:noFill/>
          <a:ln>
            <a:noFill/>
          </a:ln>
        </p:spPr>
        <p:txBody>
          <a:bodyPr spcFirstLastPara="1" wrap="square" lIns="121900" tIns="121900" rIns="121900" bIns="121900" anchor="t" anchorCtr="0">
            <a:spAutoFit/>
          </a:bodyPr>
          <a:lstStyle/>
          <a:p>
            <a:pPr algn="ctr">
              <a:lnSpc>
                <a:spcPct val="115000"/>
              </a:lnSpc>
            </a:pPr>
            <a:r>
              <a:rPr lang="uk" sz="1600" dirty="0">
                <a:solidFill>
                  <a:schemeClr val="dk2"/>
                </a:solidFill>
                <a:latin typeface="Source Serif 4 14pt Medium" panose="02040603050405020204" pitchFamily="18" charset="0"/>
                <a:ea typeface="Source Serif 4 14pt Medium" panose="02040603050405020204" pitchFamily="18" charset="0"/>
              </a:rPr>
              <a:t>Інтерналізовані норми та межі, схильність до конформізму, ставить групу вище за принципи і себе, індивід підпорядковується груповим нормам, ідеалам, цінностям</a:t>
            </a:r>
            <a:endParaRPr sz="1600" dirty="0">
              <a:solidFill>
                <a:schemeClr val="dk2"/>
              </a:solidFill>
              <a:latin typeface="Source Serif 4 14pt Medium" panose="02040603050405020204" pitchFamily="18" charset="0"/>
              <a:ea typeface="Source Serif 4 14pt Medium" panose="02040603050405020204" pitchFamily="18" charset="0"/>
            </a:endParaRPr>
          </a:p>
        </p:txBody>
      </p:sp>
      <p:sp>
        <p:nvSpPr>
          <p:cNvPr id="236" name="Google Shape;236;p21"/>
          <p:cNvSpPr txBox="1"/>
          <p:nvPr/>
        </p:nvSpPr>
        <p:spPr>
          <a:xfrm>
            <a:off x="3711233" y="2087701"/>
            <a:ext cx="8117600" cy="812490"/>
          </a:xfrm>
          <a:prstGeom prst="rect">
            <a:avLst/>
          </a:prstGeom>
          <a:noFill/>
          <a:ln>
            <a:noFill/>
          </a:ln>
        </p:spPr>
        <p:txBody>
          <a:bodyPr spcFirstLastPara="1" wrap="square" lIns="121900" tIns="121900" rIns="121900" bIns="121900" anchor="t" anchorCtr="0">
            <a:spAutoFit/>
          </a:bodyPr>
          <a:lstStyle/>
          <a:p>
            <a:pPr algn="ctr">
              <a:lnSpc>
                <a:spcPct val="115000"/>
              </a:lnSpc>
            </a:pPr>
            <a:r>
              <a:rPr lang="uk" sz="1600" dirty="0">
                <a:solidFill>
                  <a:schemeClr val="tx1"/>
                </a:solidFill>
                <a:latin typeface="Source Serif 4 14pt Medium" panose="02040603050405020204" pitchFamily="18" charset="0"/>
                <a:ea typeface="Source Serif 4 14pt Medium" panose="02040603050405020204" pitchFamily="18" charset="0"/>
              </a:rPr>
              <a:t>Має власні норми, ідеали та цінності, проголошує принципи вище групи, людина володіє особистою автономією і не може відпустити</a:t>
            </a:r>
            <a:endParaRPr sz="1600" dirty="0">
              <a:solidFill>
                <a:schemeClr val="tx1"/>
              </a:solidFill>
              <a:latin typeface="Source Serif 4 14pt Medium" panose="02040603050405020204" pitchFamily="18" charset="0"/>
              <a:ea typeface="Source Serif 4 14pt Medium" panose="02040603050405020204" pitchFamily="18" charset="0"/>
            </a:endParaRPr>
          </a:p>
        </p:txBody>
      </p:sp>
      <p:sp>
        <p:nvSpPr>
          <p:cNvPr id="237" name="Google Shape;237;p21"/>
          <p:cNvSpPr txBox="1"/>
          <p:nvPr/>
        </p:nvSpPr>
        <p:spPr>
          <a:xfrm>
            <a:off x="3711233" y="4061118"/>
            <a:ext cx="8117600" cy="1095644"/>
          </a:xfrm>
          <a:prstGeom prst="rect">
            <a:avLst/>
          </a:prstGeom>
          <a:noFill/>
          <a:ln>
            <a:noFill/>
          </a:ln>
        </p:spPr>
        <p:txBody>
          <a:bodyPr spcFirstLastPara="1" wrap="square" lIns="121900" tIns="121900" rIns="121900" bIns="121900" anchor="t" anchorCtr="0">
            <a:spAutoFit/>
          </a:bodyPr>
          <a:lstStyle/>
          <a:p>
            <a:pPr algn="ctr">
              <a:lnSpc>
                <a:spcPct val="115000"/>
              </a:lnSpc>
            </a:pPr>
            <a:r>
              <a:rPr lang="uk" sz="1600" dirty="0">
                <a:solidFill>
                  <a:schemeClr val="dk2"/>
                </a:solidFill>
                <a:latin typeface="Source Serif 4 14pt Medium" panose="02040603050405020204" pitchFamily="18" charset="0"/>
                <a:ea typeface="Source Serif 4 14pt Medium" panose="02040603050405020204" pitchFamily="18" charset="0"/>
              </a:rPr>
              <a:t>Дитина потребує зовнішнього авторитету та </a:t>
            </a:r>
            <a:r>
              <a:rPr lang="uk-UA" sz="1600" dirty="0">
                <a:solidFill>
                  <a:schemeClr val="dk2"/>
                </a:solidFill>
                <a:latin typeface="Source Serif 4 14pt Medium" panose="02040603050405020204" pitchFamily="18" charset="0"/>
                <a:ea typeface="Source Serif 4 14pt Medium" panose="02040603050405020204" pitchFamily="18" charset="0"/>
              </a:rPr>
              <a:t>границь</a:t>
            </a:r>
            <a:r>
              <a:rPr lang="uk" sz="1600" dirty="0">
                <a:solidFill>
                  <a:schemeClr val="dk2"/>
                </a:solidFill>
                <a:latin typeface="Source Serif 4 14pt Medium" panose="02040603050405020204" pitchFamily="18" charset="0"/>
                <a:ea typeface="Source Serif 4 14pt Medium" panose="02040603050405020204" pitchFamily="18" charset="0"/>
              </a:rPr>
              <a:t>; вміє дотримуватися домовленостей; шукає групу; структуроване мислення; дитина керується своїми емоціями</a:t>
            </a:r>
            <a:endParaRPr sz="1600" dirty="0">
              <a:solidFill>
                <a:schemeClr val="dk2"/>
              </a:solidFill>
              <a:latin typeface="Source Serif 4 14pt Medium" panose="02040603050405020204" pitchFamily="18" charset="0"/>
              <a:ea typeface="Source Serif 4 14pt Medium" panose="02040603050405020204" pitchFamily="18" charset="0"/>
            </a:endParaRPr>
          </a:p>
        </p:txBody>
      </p:sp>
      <p:sp>
        <p:nvSpPr>
          <p:cNvPr id="238" name="Google Shape;238;p21"/>
          <p:cNvSpPr txBox="1">
            <a:spLocks noGrp="1"/>
          </p:cNvSpPr>
          <p:nvPr>
            <p:ph type="body" idx="1"/>
          </p:nvPr>
        </p:nvSpPr>
        <p:spPr>
          <a:xfrm>
            <a:off x="3711233" y="1316333"/>
            <a:ext cx="8117600" cy="608400"/>
          </a:xfrm>
          <a:prstGeom prst="rect">
            <a:avLst/>
          </a:prstGeom>
          <a:noFill/>
          <a:ln>
            <a:noFill/>
          </a:ln>
        </p:spPr>
        <p:txBody>
          <a:bodyPr spcFirstLastPara="1" wrap="square" lIns="91433" tIns="45700" rIns="91433" bIns="45700" anchor="t" anchorCtr="0">
            <a:noAutofit/>
          </a:bodyPr>
          <a:lstStyle/>
          <a:p>
            <a:pPr marL="237061" indent="-67732" algn="ctr">
              <a:spcBef>
                <a:spcPts val="1067"/>
              </a:spcBef>
              <a:spcAft>
                <a:spcPts val="1600"/>
              </a:spcAft>
              <a:buSzPts val="1628"/>
              <a:buNone/>
            </a:pPr>
            <a:r>
              <a:rPr lang="uk" sz="1600" dirty="0"/>
              <a:t>Взаємність, оновлення норм, системна перспектива/ бачить повну картину, вкл. себе, цілісне (холістичне) мислення, бачить процес і приймає потік</a:t>
            </a:r>
            <a:endParaRPr sz="1600" dirty="0"/>
          </a:p>
        </p:txBody>
      </p:sp>
      <p:sp>
        <p:nvSpPr>
          <p:cNvPr id="239" name="Google Shape;239;p21"/>
          <p:cNvSpPr txBox="1">
            <a:spLocks noGrp="1"/>
          </p:cNvSpPr>
          <p:nvPr>
            <p:ph type="body" idx="1"/>
          </p:nvPr>
        </p:nvSpPr>
        <p:spPr>
          <a:xfrm>
            <a:off x="9900" y="3229984"/>
            <a:ext cx="3714000" cy="608400"/>
          </a:xfrm>
          <a:prstGeom prst="rect">
            <a:avLst/>
          </a:prstGeom>
          <a:noFill/>
          <a:ln>
            <a:noFill/>
          </a:ln>
        </p:spPr>
        <p:txBody>
          <a:bodyPr spcFirstLastPara="1" wrap="square" lIns="91433" tIns="45700" rIns="91433" bIns="45700" anchor="t" anchorCtr="0">
            <a:noAutofit/>
          </a:bodyPr>
          <a:lstStyle/>
          <a:p>
            <a:pPr marL="237061" indent="-67732" algn="ctr">
              <a:lnSpc>
                <a:spcPct val="70000"/>
              </a:lnSpc>
              <a:spcBef>
                <a:spcPts val="1067"/>
              </a:spcBef>
              <a:spcAft>
                <a:spcPts val="1600"/>
              </a:spcAft>
              <a:buSzPts val="2100"/>
              <a:buNone/>
            </a:pPr>
            <a:r>
              <a:rPr lang="uk" sz="1600" b="1" dirty="0"/>
              <a:t>3ий ступінь - Підліток/дорослий</a:t>
            </a:r>
            <a:br>
              <a:rPr lang="uk" sz="1600" b="1" dirty="0"/>
            </a:br>
            <a:r>
              <a:rPr lang="uk" sz="1600" b="1" dirty="0"/>
              <a:t>Самоконтроль</a:t>
            </a:r>
            <a:endParaRPr sz="1600" b="1" dirty="0"/>
          </a:p>
        </p:txBody>
      </p:sp>
      <p:sp>
        <p:nvSpPr>
          <p:cNvPr id="240" name="Google Shape;240;p21"/>
          <p:cNvSpPr txBox="1">
            <a:spLocks noGrp="1"/>
          </p:cNvSpPr>
          <p:nvPr>
            <p:ph type="body" idx="1"/>
          </p:nvPr>
        </p:nvSpPr>
        <p:spPr>
          <a:xfrm>
            <a:off x="-2767" y="4257833"/>
            <a:ext cx="3714000" cy="608400"/>
          </a:xfrm>
          <a:prstGeom prst="rect">
            <a:avLst/>
          </a:prstGeom>
          <a:noFill/>
          <a:ln>
            <a:noFill/>
          </a:ln>
        </p:spPr>
        <p:txBody>
          <a:bodyPr spcFirstLastPara="1" wrap="square" lIns="91433" tIns="45700" rIns="91433" bIns="45700" anchor="t" anchorCtr="0">
            <a:noAutofit/>
          </a:bodyPr>
          <a:lstStyle/>
          <a:p>
            <a:pPr marL="237061" indent="-67732" algn="ctr">
              <a:lnSpc>
                <a:spcPct val="70000"/>
              </a:lnSpc>
              <a:spcBef>
                <a:spcPts val="1067"/>
              </a:spcBef>
              <a:spcAft>
                <a:spcPts val="1600"/>
              </a:spcAft>
              <a:buSzPts val="2100"/>
              <a:buNone/>
            </a:pPr>
            <a:r>
              <a:rPr lang="uk" sz="1600" b="1"/>
              <a:t>2ий ступінь - від 6 років до підліткового віку</a:t>
            </a:r>
            <a:br>
              <a:rPr lang="uk" sz="1600" b="1"/>
            </a:br>
            <a:r>
              <a:rPr lang="uk" sz="1600" b="1"/>
              <a:t>Самоконсолідація</a:t>
            </a:r>
            <a:endParaRPr sz="1600" b="1"/>
          </a:p>
        </p:txBody>
      </p:sp>
      <p:sp>
        <p:nvSpPr>
          <p:cNvPr id="241" name="Google Shape;241;p21"/>
          <p:cNvSpPr txBox="1">
            <a:spLocks noGrp="1"/>
          </p:cNvSpPr>
          <p:nvPr>
            <p:ph type="body" idx="1"/>
          </p:nvPr>
        </p:nvSpPr>
        <p:spPr>
          <a:xfrm>
            <a:off x="9900" y="5285667"/>
            <a:ext cx="3714000" cy="608400"/>
          </a:xfrm>
          <a:prstGeom prst="rect">
            <a:avLst/>
          </a:prstGeom>
          <a:noFill/>
          <a:ln>
            <a:noFill/>
          </a:ln>
        </p:spPr>
        <p:txBody>
          <a:bodyPr spcFirstLastPara="1" wrap="square" lIns="91433" tIns="45700" rIns="91433" bIns="45700" anchor="t" anchorCtr="0">
            <a:noAutofit/>
          </a:bodyPr>
          <a:lstStyle/>
          <a:p>
            <a:pPr marL="237061" indent="-67732" algn="ctr">
              <a:lnSpc>
                <a:spcPct val="70000"/>
              </a:lnSpc>
              <a:spcBef>
                <a:spcPts val="1067"/>
              </a:spcBef>
              <a:spcAft>
                <a:spcPts val="1600"/>
              </a:spcAft>
              <a:buSzPts val="2100"/>
              <a:buNone/>
            </a:pPr>
            <a:r>
              <a:rPr lang="uk" sz="1600" b="1"/>
              <a:t>1ий ступінь - Від 2 до 6 років</a:t>
            </a:r>
            <a:br>
              <a:rPr lang="uk" sz="1600" b="1"/>
            </a:br>
            <a:r>
              <a:rPr lang="uk" sz="1600" b="1"/>
              <a:t>Самовідкриття</a:t>
            </a:r>
            <a:endParaRPr sz="1600" b="1"/>
          </a:p>
        </p:txBody>
      </p:sp>
      <p:cxnSp>
        <p:nvCxnSpPr>
          <p:cNvPr id="242" name="Google Shape;242;p21"/>
          <p:cNvCxnSpPr/>
          <p:nvPr/>
        </p:nvCxnSpPr>
        <p:spPr>
          <a:xfrm>
            <a:off x="450233" y="2891333"/>
            <a:ext cx="11153600" cy="25200"/>
          </a:xfrm>
          <a:prstGeom prst="straightConnector1">
            <a:avLst/>
          </a:prstGeom>
          <a:noFill/>
          <a:ln w="28575" cap="flat" cmpd="sng">
            <a:solidFill>
              <a:srgbClr val="000000"/>
            </a:solidFill>
            <a:prstDash val="solid"/>
            <a:round/>
            <a:headEnd type="none" w="med" len="med"/>
            <a:tailEnd type="none" w="med" len="med"/>
          </a:ln>
        </p:spPr>
      </p:cxnSp>
      <p:sp>
        <p:nvSpPr>
          <p:cNvPr id="4" name="Google Shape;184;p19">
            <a:extLst>
              <a:ext uri="{FF2B5EF4-FFF2-40B4-BE49-F238E27FC236}">
                <a16:creationId xmlns:a16="http://schemas.microsoft.com/office/drawing/2014/main" id="{02748A3A-0A9E-7FA3-CB5F-21D5AFA7FA76}"/>
              </a:ext>
            </a:extLst>
          </p:cNvPr>
          <p:cNvSpPr txBox="1">
            <a:spLocks noGrp="1"/>
          </p:cNvSpPr>
          <p:nvPr>
            <p:ph type="title"/>
          </p:nvPr>
        </p:nvSpPr>
        <p:spPr>
          <a:xfrm>
            <a:off x="1789009" y="173991"/>
            <a:ext cx="9564800" cy="847600"/>
          </a:xfrm>
          <a:prstGeom prst="rect">
            <a:avLst/>
          </a:prstGeom>
          <a:noFill/>
          <a:ln>
            <a:noFill/>
          </a:ln>
        </p:spPr>
        <p:txBody>
          <a:bodyPr spcFirstLastPara="1" wrap="square" lIns="91433" tIns="45700" rIns="91433" bIns="45700" anchor="ctr" anchorCtr="0">
            <a:normAutofit fontScale="90000"/>
          </a:bodyPr>
          <a:lstStyle/>
          <a:p>
            <a:pPr algn="ctr">
              <a:buClr>
                <a:srgbClr val="C00000"/>
              </a:buClr>
              <a:buSzPts val="2700"/>
            </a:pPr>
            <a:r>
              <a:rPr lang="uk" sz="3600" b="1" dirty="0">
                <a:solidFill>
                  <a:srgbClr val="C00000"/>
                </a:solidFill>
                <a:cs typeface="Lato Black"/>
                <a:sym typeface="Lato Black"/>
              </a:rPr>
              <a:t>The five orders of </a:t>
            </a:r>
            <a:r>
              <a:rPr lang="en-GB" sz="3600" b="1" i="0" u="none" strike="noStrike" dirty="0">
                <a:solidFill>
                  <a:srgbClr val="C00000"/>
                </a:solidFill>
                <a:effectLst/>
                <a:highlight>
                  <a:srgbClr val="FFFFFF"/>
                </a:highlight>
                <a:latin typeface="Source Serif 4 14pt" panose="02040603050405020204" pitchFamily="18" charset="0"/>
                <a:ea typeface="Source Serif 4 14pt" panose="02040603050405020204" pitchFamily="18" charset="0"/>
              </a:rPr>
              <a:t>consciousness</a:t>
            </a:r>
            <a:r>
              <a:rPr lang="uk-UA" sz="3600" b="1" i="0" u="none" strike="noStrike" dirty="0">
                <a:solidFill>
                  <a:srgbClr val="C00000"/>
                </a:solidFill>
                <a:effectLst/>
                <a:highlight>
                  <a:srgbClr val="FFFFFF"/>
                </a:highlight>
                <a:latin typeface="Source Serif 4 14pt" panose="02040603050405020204" pitchFamily="18" charset="0"/>
                <a:ea typeface="Source Serif 4 14pt" panose="02040603050405020204" pitchFamily="18" charset="0"/>
              </a:rPr>
              <a:t> </a:t>
            </a:r>
            <a:br>
              <a:rPr lang="en-US" sz="4000" i="0" u="none" strike="noStrike" dirty="0">
                <a:solidFill>
                  <a:srgbClr val="C00000"/>
                </a:solidFill>
                <a:effectLst/>
                <a:highlight>
                  <a:srgbClr val="FFFFFF"/>
                </a:highlight>
                <a:latin typeface="Source Serif 4 14pt" panose="02040603050405020204" pitchFamily="18" charset="0"/>
                <a:ea typeface="Source Serif 4 14pt" panose="02040603050405020204" pitchFamily="18" charset="0"/>
              </a:rPr>
            </a:br>
            <a:r>
              <a:rPr lang="uk-UA" sz="2700" b="0" i="0" u="none" strike="noStrike" dirty="0">
                <a:solidFill>
                  <a:srgbClr val="C00000"/>
                </a:solidFill>
                <a:effectLst/>
                <a:highlight>
                  <a:srgbClr val="FFFFFF"/>
                </a:highlight>
                <a:latin typeface="Source Serif 4 14pt" panose="02040603050405020204" pitchFamily="18" charset="0"/>
                <a:ea typeface="Source Serif 4 14pt" panose="02040603050405020204" pitchFamily="18" charset="0"/>
              </a:rPr>
              <a:t>(</a:t>
            </a:r>
            <a:r>
              <a:rPr lang="en-US" sz="2700" dirty="0">
                <a:solidFill>
                  <a:srgbClr val="C00000"/>
                </a:solidFill>
                <a:highlight>
                  <a:srgbClr val="FFFFFF"/>
                </a:highlight>
                <a:latin typeface="Source Serif 4 14pt" panose="02040603050405020204" pitchFamily="18" charset="0"/>
                <a:ea typeface="Source Serif 4 14pt" panose="02040603050405020204" pitchFamily="18" charset="0"/>
              </a:rPr>
              <a:t>Robert Kegan)</a:t>
            </a:r>
            <a:endParaRPr sz="3600" b="1" dirty="0">
              <a:solidFill>
                <a:srgbClr val="C00000"/>
              </a:solidFill>
              <a:latin typeface="Source Serif 4 14pt" panose="02040603050405020204" pitchFamily="18" charset="0"/>
              <a:ea typeface="Source Serif 4 14pt" panose="02040603050405020204" pitchFamily="18" charset="0"/>
              <a:cs typeface="Lato Black"/>
              <a:sym typeface="La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25ED-1008-5EB5-C826-B2C7BCD12811}"/>
              </a:ext>
            </a:extLst>
          </p:cNvPr>
          <p:cNvSpPr>
            <a:spLocks noGrp="1"/>
          </p:cNvSpPr>
          <p:nvPr>
            <p:ph type="title"/>
          </p:nvPr>
        </p:nvSpPr>
        <p:spPr>
          <a:xfrm>
            <a:off x="2202872" y="196853"/>
            <a:ext cx="9150926" cy="935038"/>
          </a:xfrm>
        </p:spPr>
        <p:txBody>
          <a:bodyPr/>
          <a:lstStyle/>
          <a:p>
            <a:pPr algn="ctr"/>
            <a:r>
              <a:rPr lang="en-US" b="1" dirty="0">
                <a:solidFill>
                  <a:srgbClr val="C00000"/>
                </a:solidFill>
                <a:latin typeface="Source Serif 4 14pt" panose="02040603050405020204" pitchFamily="18" charset="0"/>
                <a:ea typeface="Source Serif 4 14pt" panose="02040603050405020204" pitchFamily="18" charset="0"/>
              </a:rPr>
              <a:t>Robert Keagan:</a:t>
            </a:r>
            <a:endParaRPr lang="en-UA" b="1" dirty="0">
              <a:solidFill>
                <a:srgbClr val="C00000"/>
              </a:solidFill>
              <a:latin typeface="Source Serif 4 14pt" panose="02040603050405020204" pitchFamily="18" charset="0"/>
              <a:ea typeface="Source Serif 4 14pt" panose="02040603050405020204" pitchFamily="18" charset="0"/>
            </a:endParaRPr>
          </a:p>
        </p:txBody>
      </p:sp>
      <p:sp>
        <p:nvSpPr>
          <p:cNvPr id="4" name="Slide Number Placeholder 3">
            <a:extLst>
              <a:ext uri="{FF2B5EF4-FFF2-40B4-BE49-F238E27FC236}">
                <a16:creationId xmlns:a16="http://schemas.microsoft.com/office/drawing/2014/main" id="{335F829F-78F7-82D8-442D-68E972B10CEF}"/>
              </a:ext>
            </a:extLst>
          </p:cNvPr>
          <p:cNvSpPr>
            <a:spLocks noGrp="1"/>
          </p:cNvSpPr>
          <p:nvPr>
            <p:ph type="sldNum" idx="12"/>
          </p:nvPr>
        </p:nvSpPr>
        <p:spPr/>
        <p:txBody>
          <a:bodyPr/>
          <a:lstStyle/>
          <a:p>
            <a:fld id="{00000000-1234-1234-1234-123412341234}" type="slidenum">
              <a:rPr lang="uk-UA" smtClean="0"/>
              <a:pPr/>
              <a:t>8</a:t>
            </a:fld>
            <a:endParaRPr lang="uk-UA" dirty="0"/>
          </a:p>
        </p:txBody>
      </p:sp>
      <p:pic>
        <p:nvPicPr>
          <p:cNvPr id="5" name="Picture 4">
            <a:extLst>
              <a:ext uri="{FF2B5EF4-FFF2-40B4-BE49-F238E27FC236}">
                <a16:creationId xmlns:a16="http://schemas.microsoft.com/office/drawing/2014/main" id="{E6489661-F01A-FA98-A70D-4B0CC7BACB90}"/>
              </a:ext>
            </a:extLst>
          </p:cNvPr>
          <p:cNvPicPr>
            <a:picLocks noChangeAspect="1"/>
          </p:cNvPicPr>
          <p:nvPr/>
        </p:nvPicPr>
        <p:blipFill>
          <a:blip r:embed="rId2"/>
          <a:stretch>
            <a:fillRect/>
          </a:stretch>
        </p:blipFill>
        <p:spPr>
          <a:xfrm>
            <a:off x="2030306" y="1208883"/>
            <a:ext cx="9496059" cy="5238748"/>
          </a:xfrm>
          <a:prstGeom prst="rect">
            <a:avLst/>
          </a:prstGeom>
        </p:spPr>
      </p:pic>
      <p:pic>
        <p:nvPicPr>
          <p:cNvPr id="6" name="Google Shape;230;p21" descr="A picture containing object, lamp, clock&#10;&#10;Description automatically generated">
            <a:extLst>
              <a:ext uri="{FF2B5EF4-FFF2-40B4-BE49-F238E27FC236}">
                <a16:creationId xmlns:a16="http://schemas.microsoft.com/office/drawing/2014/main" id="{49B6E2F9-A2B8-7F56-EC18-37B0CD8DB6E8}"/>
              </a:ext>
            </a:extLst>
          </p:cNvPr>
          <p:cNvPicPr preferRelativeResize="0"/>
          <p:nvPr/>
        </p:nvPicPr>
        <p:blipFill rotWithShape="1">
          <a:blip r:embed="rId3">
            <a:alphaModFix/>
          </a:blip>
          <a:srcRect/>
          <a:stretch/>
        </p:blipFill>
        <p:spPr>
          <a:xfrm>
            <a:off x="370884" y="6353591"/>
            <a:ext cx="1227769" cy="367476"/>
          </a:xfrm>
          <a:prstGeom prst="rect">
            <a:avLst/>
          </a:prstGeom>
          <a:noFill/>
          <a:ln>
            <a:noFill/>
          </a:ln>
        </p:spPr>
      </p:pic>
    </p:spTree>
    <p:extLst>
      <p:ext uri="{BB962C8B-B14F-4D97-AF65-F5344CB8AC3E}">
        <p14:creationId xmlns:p14="http://schemas.microsoft.com/office/powerpoint/2010/main" val="172964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936656" y="226229"/>
            <a:ext cx="9150926" cy="8849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400"/>
              <a:buFont typeface="Calibri"/>
              <a:buNone/>
            </a:pPr>
            <a:r>
              <a:rPr lang="uk-UA" sz="3600" b="1" dirty="0">
                <a:solidFill>
                  <a:srgbClr val="C00000"/>
                </a:solidFill>
                <a:latin typeface="Source Serif 4 14pt Black"/>
                <a:ea typeface="Source Serif 4 14pt Black"/>
                <a:cs typeface="Source Serif 4 14pt Black"/>
                <a:sym typeface="Source Serif 4"/>
              </a:rPr>
              <a:t>Цілісна особистість: </a:t>
            </a:r>
            <a:br>
              <a:rPr lang="uk-UA" sz="3200" b="1" dirty="0">
                <a:solidFill>
                  <a:srgbClr val="C00000"/>
                </a:solidFill>
                <a:latin typeface="Source Serif 4 14pt Black"/>
                <a:ea typeface="Source Serif 4 14pt Black"/>
                <a:cs typeface="Source Serif 4 14pt Black"/>
                <a:sym typeface="Source Serif 4"/>
              </a:rPr>
            </a:br>
            <a:r>
              <a:rPr lang="uk-UA" sz="2800" b="1" dirty="0">
                <a:solidFill>
                  <a:srgbClr val="C00000"/>
                </a:solidFill>
                <a:latin typeface="Source Serif 4 14pt Black"/>
                <a:ea typeface="Source Serif 4 14pt Black"/>
                <a:cs typeface="Source Serif 4 14pt Black"/>
                <a:sym typeface="Source Serif 4"/>
              </a:rPr>
              <a:t>вихідні припущення</a:t>
            </a:r>
            <a:endParaRPr sz="3200" b="1" dirty="0">
              <a:solidFill>
                <a:srgbClr val="C00000"/>
              </a:solidFill>
              <a:latin typeface="Source Serif 4 14pt Black"/>
              <a:ea typeface="Source Serif 4 14pt Black"/>
              <a:cs typeface="Source Serif 4 14pt Black"/>
              <a:sym typeface="Source Serif 4"/>
            </a:endParaRPr>
          </a:p>
        </p:txBody>
      </p:sp>
      <p:grpSp>
        <p:nvGrpSpPr>
          <p:cNvPr id="133" name="Google Shape;133;p19"/>
          <p:cNvGrpSpPr/>
          <p:nvPr/>
        </p:nvGrpSpPr>
        <p:grpSpPr>
          <a:xfrm>
            <a:off x="838200" y="1611924"/>
            <a:ext cx="10515600" cy="4665605"/>
            <a:chOff x="0" y="2124"/>
            <a:chExt cx="10515600" cy="4665605"/>
          </a:xfrm>
        </p:grpSpPr>
        <p:cxnSp>
          <p:nvCxnSpPr>
            <p:cNvPr id="134" name="Google Shape;134;p19"/>
            <p:cNvCxnSpPr/>
            <p:nvPr/>
          </p:nvCxnSpPr>
          <p:spPr>
            <a:xfrm>
              <a:off x="0" y="2124"/>
              <a:ext cx="10515600"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35" name="Google Shape;135;p19"/>
            <p:cNvSpPr/>
            <p:nvPr/>
          </p:nvSpPr>
          <p:spPr>
            <a:xfrm>
              <a:off x="0" y="2124"/>
              <a:ext cx="10515600" cy="14490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txBox="1"/>
            <p:nvPr/>
          </p:nvSpPr>
          <p:spPr>
            <a:xfrm>
              <a:off x="0" y="2125"/>
              <a:ext cx="10515600" cy="1555200"/>
            </a:xfrm>
            <a:prstGeom prst="rect">
              <a:avLst/>
            </a:prstGeom>
            <a:noFill/>
            <a:ln>
              <a:noFill/>
            </a:ln>
          </p:spPr>
          <p:txBody>
            <a:bodyPr spcFirstLastPara="1" wrap="square" lIns="99050" tIns="99050" rIns="99050" bIns="99050" anchor="t" anchorCtr="0">
              <a:noAutofit/>
            </a:bodyPr>
            <a:lstStyle/>
            <a:p>
              <a:pPr marL="0" marR="0" lvl="0" indent="0" algn="ctr" rtl="0">
                <a:lnSpc>
                  <a:spcPct val="90000"/>
                </a:lnSpc>
                <a:spcBef>
                  <a:spcPts val="0"/>
                </a:spcBef>
                <a:spcAft>
                  <a:spcPts val="0"/>
                </a:spcAft>
                <a:buClr>
                  <a:schemeClr val="dk1"/>
                </a:buClr>
                <a:buSzPts val="2600"/>
                <a:buFont typeface="Calibri"/>
                <a:buNone/>
              </a:pPr>
              <a:r>
                <a:rPr lang="uk-UA" sz="2600" i="0" u="none" strike="noStrike" cap="none" dirty="0">
                  <a:solidFill>
                    <a:schemeClr val="dk1"/>
                  </a:solidFill>
                  <a:latin typeface="Source Serif 4 14pt Medium"/>
                  <a:ea typeface="Source Serif 4 14pt Medium"/>
                  <a:cs typeface="Arial" panose="020B0604020202020204" pitchFamily="34" charset="0"/>
                  <a:sym typeface="Source Serif 4"/>
                </a:rPr>
                <a:t>І чесноти, і соціально-емоційні навички (SES) є </a:t>
              </a:r>
              <a:r>
                <a:rPr lang="uk-UA" sz="2600" i="0" u="sng" strike="noStrike" cap="none" dirty="0">
                  <a:solidFill>
                    <a:schemeClr val="dk1"/>
                  </a:solidFill>
                  <a:latin typeface="Source Serif 4 14pt Medium"/>
                  <a:ea typeface="Source Serif 4 14pt Medium"/>
                  <a:cs typeface="Arial" panose="020B0604020202020204" pitchFamily="34" charset="0"/>
                  <a:sym typeface="Source Serif 4"/>
                </a:rPr>
                <a:t>критично важливими для цілісного розвитку</a:t>
              </a:r>
              <a:r>
                <a:rPr lang="uk-UA" sz="2600" i="0" u="none" strike="noStrike" cap="none" dirty="0">
                  <a:solidFill>
                    <a:schemeClr val="dk1"/>
                  </a:solidFill>
                  <a:latin typeface="Source Serif 4 14pt Medium"/>
                  <a:ea typeface="Source Serif 4 14pt Medium"/>
                  <a:cs typeface="Arial" panose="020B0604020202020204" pitchFamily="34" charset="0"/>
                  <a:sym typeface="Source Serif 4"/>
                </a:rPr>
                <a:t> учнів</a:t>
              </a:r>
              <a:endParaRPr sz="2600" i="0" u="none" strike="noStrike" cap="none" dirty="0">
                <a:solidFill>
                  <a:schemeClr val="dk1"/>
                </a:solidFill>
                <a:latin typeface="Source Serif 4 14pt Medium"/>
                <a:ea typeface="Source Serif 4 14pt Medium"/>
                <a:cs typeface="Arial" panose="020B0604020202020204" pitchFamily="34" charset="0"/>
                <a:sym typeface="Source Serif 4"/>
              </a:endParaRPr>
            </a:p>
          </p:txBody>
        </p:sp>
        <p:cxnSp>
          <p:nvCxnSpPr>
            <p:cNvPr id="137" name="Google Shape;137;p19"/>
            <p:cNvCxnSpPr/>
            <p:nvPr/>
          </p:nvCxnSpPr>
          <p:spPr>
            <a:xfrm>
              <a:off x="0" y="1165404"/>
              <a:ext cx="10515600"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38" name="Google Shape;138;p19"/>
            <p:cNvSpPr/>
            <p:nvPr/>
          </p:nvSpPr>
          <p:spPr>
            <a:xfrm>
              <a:off x="0" y="1655688"/>
              <a:ext cx="10515600" cy="181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0" y="1343865"/>
              <a:ext cx="10515600" cy="1555200"/>
            </a:xfrm>
            <a:prstGeom prst="rect">
              <a:avLst/>
            </a:prstGeom>
            <a:noFill/>
            <a:ln>
              <a:noFill/>
            </a:ln>
          </p:spPr>
          <p:txBody>
            <a:bodyPr spcFirstLastPara="1" wrap="square" lIns="99050" tIns="99050" rIns="99050" bIns="99050" anchor="t" anchorCtr="0">
              <a:noAutofit/>
            </a:bodyPr>
            <a:lstStyle/>
            <a:p>
              <a:pPr marL="0" marR="0" lvl="0" indent="0" algn="ctr" rtl="0">
                <a:lnSpc>
                  <a:spcPct val="90000"/>
                </a:lnSpc>
                <a:spcBef>
                  <a:spcPts val="0"/>
                </a:spcBef>
                <a:spcAft>
                  <a:spcPts val="0"/>
                </a:spcAft>
                <a:buClr>
                  <a:schemeClr val="dk1"/>
                </a:buClr>
                <a:buSzPts val="2600"/>
                <a:buFont typeface="Calibri"/>
                <a:buNone/>
              </a:pPr>
              <a:r>
                <a:rPr lang="uk-UA" sz="2600" i="0" u="sng" strike="noStrike" cap="none" dirty="0">
                  <a:solidFill>
                    <a:schemeClr val="dk1"/>
                  </a:solidFill>
                  <a:latin typeface="Source Serif 4 14pt Medium"/>
                  <a:ea typeface="Source Serif 4 14pt Medium"/>
                  <a:cs typeface="Source Serif 4 14pt Medium"/>
                  <a:sym typeface="Source Serif 4"/>
                </a:rPr>
                <a:t>Збалансований підхід</a:t>
              </a:r>
              <a:r>
                <a:rPr lang="uk-UA" sz="2600" i="0" u="none" strike="noStrike" cap="none" dirty="0">
                  <a:solidFill>
                    <a:schemeClr val="dk1"/>
                  </a:solidFill>
                  <a:latin typeface="Source Serif 4 14pt Medium"/>
                  <a:ea typeface="Source Serif 4 14pt Medium"/>
                  <a:cs typeface="Source Serif 4 14pt Medium"/>
                  <a:sym typeface="Source Serif 4"/>
                </a:rPr>
                <a:t>, який інтегрує обидва аспекти, може допомогти у вихованні цілісно розвинених особистостей, які і морально стійкі, і володіють необхідними навичками для успішної соціальної взаємодії </a:t>
              </a:r>
              <a:endParaRPr sz="2600" i="0" u="none" strike="noStrike" cap="none" dirty="0">
                <a:solidFill>
                  <a:schemeClr val="dk1"/>
                </a:solidFill>
                <a:latin typeface="Source Serif 4 14pt Medium"/>
                <a:ea typeface="Source Serif 4 14pt Medium"/>
                <a:cs typeface="Source Serif 4 14pt Medium"/>
                <a:sym typeface="Source Serif 4"/>
              </a:endParaRPr>
            </a:p>
          </p:txBody>
        </p:sp>
        <p:cxnSp>
          <p:nvCxnSpPr>
            <p:cNvPr id="140" name="Google Shape;140;p19"/>
            <p:cNvCxnSpPr/>
            <p:nvPr/>
          </p:nvCxnSpPr>
          <p:spPr>
            <a:xfrm>
              <a:off x="0" y="3077533"/>
              <a:ext cx="10515600"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41" name="Google Shape;141;p19"/>
            <p:cNvSpPr/>
            <p:nvPr/>
          </p:nvSpPr>
          <p:spPr>
            <a:xfrm>
              <a:off x="0" y="3098950"/>
              <a:ext cx="10515600" cy="156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p:nvPr/>
          </p:nvSpPr>
          <p:spPr>
            <a:xfrm>
              <a:off x="0" y="3112529"/>
              <a:ext cx="10515600" cy="1555200"/>
            </a:xfrm>
            <a:prstGeom prst="rect">
              <a:avLst/>
            </a:prstGeom>
            <a:noFill/>
            <a:ln>
              <a:noFill/>
            </a:ln>
          </p:spPr>
          <p:txBody>
            <a:bodyPr spcFirstLastPara="1" wrap="square" lIns="99050" tIns="99050" rIns="99050" bIns="99050" anchor="t" anchorCtr="0">
              <a:noAutofit/>
            </a:bodyPr>
            <a:lstStyle/>
            <a:p>
              <a:pPr marL="0" marR="0" lvl="0" indent="0" algn="ctr" rtl="0">
                <a:lnSpc>
                  <a:spcPct val="90000"/>
                </a:lnSpc>
                <a:spcBef>
                  <a:spcPts val="0"/>
                </a:spcBef>
                <a:spcAft>
                  <a:spcPts val="0"/>
                </a:spcAft>
                <a:buClr>
                  <a:schemeClr val="dk1"/>
                </a:buClr>
                <a:buSzPts val="2600"/>
                <a:buFont typeface="Calibri"/>
                <a:buNone/>
              </a:pPr>
              <a:r>
                <a:rPr lang="uk-UA" sz="2600" i="0" u="sng" strike="noStrike" cap="none" dirty="0">
                  <a:solidFill>
                    <a:schemeClr val="dk1"/>
                  </a:solidFill>
                  <a:latin typeface="Source Serif 4 14pt Medium"/>
                  <a:ea typeface="Source Serif 4 14pt Medium"/>
                  <a:cs typeface="Source Serif 4 14pt Medium"/>
                  <a:sym typeface="Source Serif 4"/>
                </a:rPr>
                <a:t>Пріоритети</a:t>
              </a:r>
              <a:r>
                <a:rPr lang="uk-UA" sz="2600" i="0" u="none" strike="noStrike" cap="none" dirty="0">
                  <a:solidFill>
                    <a:schemeClr val="dk1"/>
                  </a:solidFill>
                  <a:latin typeface="Source Serif 4 14pt Medium"/>
                  <a:ea typeface="Source Serif 4 14pt Medium"/>
                  <a:cs typeface="Source Serif 4 14pt Medium"/>
                  <a:sym typeface="Source Serif 4"/>
                </a:rPr>
                <a:t> можуть змінюватися залежно від конкретних обставин, але мета використання обох аспектів повинна завжди бути спрямована на надання </a:t>
              </a:r>
              <a:r>
                <a:rPr lang="uk-UA" sz="2600" i="0" u="sng" strike="noStrike" cap="none" dirty="0">
                  <a:solidFill>
                    <a:schemeClr val="dk1"/>
                  </a:solidFill>
                  <a:latin typeface="Source Serif 4 14pt Medium"/>
                  <a:ea typeface="Source Serif 4 14pt Medium"/>
                  <a:cs typeface="Source Serif 4 14pt Medium"/>
                  <a:sym typeface="Source Serif 4"/>
                </a:rPr>
                <a:t>освіти, направленої на формування цілісної особистості </a:t>
              </a:r>
              <a:endParaRPr sz="2600" i="0" u="sng" strike="noStrike" cap="none" dirty="0">
                <a:solidFill>
                  <a:schemeClr val="dk1"/>
                </a:solidFill>
                <a:latin typeface="Source Serif 4 14pt Medium"/>
                <a:ea typeface="Source Serif 4 14pt Medium"/>
                <a:cs typeface="Source Serif 4 14pt Medium"/>
                <a:sym typeface="Source Serif 4"/>
              </a:endParaRPr>
            </a:p>
          </p:txBody>
        </p:sp>
      </p:grpSp>
      <p:sp>
        <p:nvSpPr>
          <p:cNvPr id="143" name="Google Shape;1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uk-UA" dirty="0"/>
              <a:t>kmbs.ua</a:t>
            </a:r>
            <a:endParaRPr dirty="0"/>
          </a:p>
        </p:txBody>
      </p:sp>
      <p:sp>
        <p:nvSpPr>
          <p:cNvPr id="144" name="Google Shape;1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uk-UA"/>
              <a:t>9</a:t>
            </a:fld>
            <a:endParaRPr dirty="0"/>
          </a:p>
        </p:txBody>
      </p:sp>
      <p:pic>
        <p:nvPicPr>
          <p:cNvPr id="2" name="Google Shape;172;p22" descr="A picture containing object, lamp, clock&#10;&#10;Description automatically generated">
            <a:extLst>
              <a:ext uri="{FF2B5EF4-FFF2-40B4-BE49-F238E27FC236}">
                <a16:creationId xmlns:a16="http://schemas.microsoft.com/office/drawing/2014/main" id="{CE6B11E1-16FB-103F-D284-CC0BD5325D51}"/>
              </a:ext>
            </a:extLst>
          </p:cNvPr>
          <p:cNvPicPr preferRelativeResize="0"/>
          <p:nvPr/>
        </p:nvPicPr>
        <p:blipFill rotWithShape="1">
          <a:blip r:embed="rId3">
            <a:alphaModFix/>
          </a:blip>
          <a:srcRect/>
          <a:stretch/>
        </p:blipFill>
        <p:spPr>
          <a:xfrm>
            <a:off x="437143" y="6204301"/>
            <a:ext cx="1227769" cy="367476"/>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4829</Words>
  <Application>Microsoft Office PowerPoint</Application>
  <PresentationFormat>Широкий екран</PresentationFormat>
  <Paragraphs>419</Paragraphs>
  <Slides>32</Slides>
  <Notes>20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32</vt:i4>
      </vt:variant>
    </vt:vector>
  </HeadingPairs>
  <TitlesOfParts>
    <vt:vector size="41" baseType="lpstr">
      <vt:lpstr>Source Serif 4 14pt Black</vt:lpstr>
      <vt:lpstr>Times New Roman</vt:lpstr>
      <vt:lpstr>Source Serif 4 14pt Medium</vt:lpstr>
      <vt:lpstr>Source Serif 4 14pt</vt:lpstr>
      <vt:lpstr>Arial</vt:lpstr>
      <vt:lpstr>Source Serif 4</vt:lpstr>
      <vt:lpstr>Calibri</vt:lpstr>
      <vt:lpstr>Lato Black</vt:lpstr>
      <vt:lpstr>Тема Office</vt:lpstr>
      <vt:lpstr>Презентація PowerPoint</vt:lpstr>
      <vt:lpstr>Вступ до історії України та громадянської освіти, 5 клас ​</vt:lpstr>
      <vt:lpstr>Чесноти</vt:lpstr>
      <vt:lpstr>Чесноти vs цінності</vt:lpstr>
      <vt:lpstr>Чесноти vs SES</vt:lpstr>
      <vt:lpstr>The five orders of consciousness  (Robert Kegan)</vt:lpstr>
      <vt:lpstr>The five orders of consciousness  (Robert Kegan)</vt:lpstr>
      <vt:lpstr>Robert Keagan:</vt:lpstr>
      <vt:lpstr>Цілісна особистість:  вихідні припущення</vt:lpstr>
      <vt:lpstr>Розвиток людини</vt:lpstr>
      <vt:lpstr>Чесноти vs cоціально-емоційні навички (SES)</vt:lpstr>
      <vt:lpstr>ДоСЕН-2023 «Велика п’ятірка», що вимірює рівень сформованості 17 соціально-емоційних навичок</vt:lpstr>
      <vt:lpstr>Заради чого це все?</vt:lpstr>
      <vt:lpstr>Збалансований підхід</vt:lpstr>
      <vt:lpstr>Стратегія впровадження</vt:lpstr>
      <vt:lpstr>Реалізація: 1. Інтеграція в освіту</vt:lpstr>
      <vt:lpstr> Реалізація: 2. Повага та інклюзивна освіта Емоційна безпека та комфорт</vt:lpstr>
      <vt:lpstr>Реалізація: 3. Етичне лідерство та рольові моделі Навчальне середовище активної взаємодії  </vt:lpstr>
      <vt:lpstr>Реалізація: 4. Рефлексивні роздуми та розвиток</vt:lpstr>
      <vt:lpstr>Реалізація: 5. Залучення спільноти та батьків</vt:lpstr>
      <vt:lpstr>Реалізація: 6. Визнання та підтримка</vt:lpstr>
      <vt:lpstr>Реалізація: 7. Адаптивність та реагування</vt:lpstr>
      <vt:lpstr>Державний стандарт базової середньої освіти</vt:lpstr>
      <vt:lpstr>Державний стандарт дошкільної освіти​ Освітній напрям «Мовлення дитини»​</vt:lpstr>
      <vt:lpstr>Мовно-літературна освітня галузь​ у Державному стандарті початкової освіти та Державному стандарті базової середньої освіти</vt:lpstr>
      <vt:lpstr>Базова середня освіта​ Математична освітня галузь​</vt:lpstr>
      <vt:lpstr>Мета базової середньої освіти​</vt:lpstr>
      <vt:lpstr>Презентація PowerPoint</vt:lpstr>
      <vt:lpstr>Із державних стандартів освіти </vt:lpstr>
      <vt:lpstr>Державний стандарт початкової освіти у редакції постанови КМУ від 24 липня 2019 р. №688​</vt:lpstr>
      <vt:lpstr>З державного стандарту початкової освіти​</vt:lpstr>
      <vt:lpstr>Державний стандарт базової середньої освіти​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Tetiana Hupaliuk</dc:creator>
  <cp:lastModifiedBy>Tetiana Hupaliuk</cp:lastModifiedBy>
  <cp:revision>32</cp:revision>
  <dcterms:modified xsi:type="dcterms:W3CDTF">2024-08-12T09:33:07Z</dcterms:modified>
</cp:coreProperties>
</file>